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27.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7" r:id="rId6"/>
    <p:sldMasterId id="2147483696" r:id="rId7"/>
    <p:sldMasterId id="2147483732" r:id="rId8"/>
    <p:sldMasterId id="2147483744" r:id="rId9"/>
    <p:sldMasterId id="2147483749" r:id="rId10"/>
    <p:sldMasterId id="2147483781" r:id="rId11"/>
    <p:sldMasterId id="2147483806" r:id="rId12"/>
    <p:sldMasterId id="2147483840" r:id="rId13"/>
  </p:sldMasterIdLst>
  <p:notesMasterIdLst>
    <p:notesMasterId r:id="rId36"/>
  </p:notesMasterIdLst>
  <p:handoutMasterIdLst>
    <p:handoutMasterId r:id="rId37"/>
  </p:handoutMasterIdLst>
  <p:sldIdLst>
    <p:sldId id="273" r:id="rId14"/>
    <p:sldId id="269" r:id="rId15"/>
    <p:sldId id="263" r:id="rId16"/>
    <p:sldId id="278" r:id="rId17"/>
    <p:sldId id="274" r:id="rId18"/>
    <p:sldId id="291" r:id="rId19"/>
    <p:sldId id="257" r:id="rId20"/>
    <p:sldId id="270" r:id="rId21"/>
    <p:sldId id="264" r:id="rId22"/>
    <p:sldId id="277" r:id="rId23"/>
    <p:sldId id="280" r:id="rId24"/>
    <p:sldId id="271" r:id="rId25"/>
    <p:sldId id="276" r:id="rId26"/>
    <p:sldId id="281" r:id="rId27"/>
    <p:sldId id="275" r:id="rId28"/>
    <p:sldId id="272" r:id="rId29"/>
    <p:sldId id="282" r:id="rId30"/>
    <p:sldId id="288" r:id="rId31"/>
    <p:sldId id="289" r:id="rId32"/>
    <p:sldId id="279" r:id="rId33"/>
    <p:sldId id="287"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74403" autoAdjust="0"/>
  </p:normalViewPr>
  <p:slideViewPr>
    <p:cSldViewPr snapToGrid="0">
      <p:cViewPr varScale="1">
        <p:scale>
          <a:sx n="77" d="100"/>
          <a:sy n="77" d="100"/>
        </p:scale>
        <p:origin x="783" y="48"/>
      </p:cViewPr>
      <p:guideLst/>
    </p:cSldViewPr>
  </p:slideViewPr>
  <p:notesTextViewPr>
    <p:cViewPr>
      <p:scale>
        <a:sx n="1" d="1"/>
        <a:sy n="1" d="1"/>
      </p:scale>
      <p:origin x="0" y="0"/>
    </p:cViewPr>
  </p:notesTextViewPr>
  <p:notesViewPr>
    <p:cSldViewPr snapToGrid="0">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E64FE-843E-45FB-B5EA-A3CD1FC1E297}" type="datetimeFigureOut">
              <a:rPr lang="en-US" smtClean="0"/>
              <a:t>1/16/2018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445C5-A442-4B47-A140-2751E8BE8287}" type="slidenum">
              <a:rPr lang="en-US" smtClean="0"/>
              <a:t>‹#›</a:t>
            </a:fld>
            <a:endParaRPr lang="en-US"/>
          </a:p>
        </p:txBody>
      </p:sp>
    </p:spTree>
    <p:extLst>
      <p:ext uri="{BB962C8B-B14F-4D97-AF65-F5344CB8AC3E}">
        <p14:creationId xmlns:p14="http://schemas.microsoft.com/office/powerpoint/2010/main" val="211144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68068-E947-4CB1-BAF4-0CF2C0CBBCD6}"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34852-249C-4711-800E-289693A1AA5F}" type="slidenum">
              <a:rPr lang="en-US" smtClean="0"/>
              <a:t>‹#›</a:t>
            </a:fld>
            <a:endParaRPr lang="en-US"/>
          </a:p>
        </p:txBody>
      </p:sp>
    </p:spTree>
    <p:extLst>
      <p:ext uri="{BB962C8B-B14F-4D97-AF65-F5344CB8AC3E}">
        <p14:creationId xmlns:p14="http://schemas.microsoft.com/office/powerpoint/2010/main" val="287439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70342-D23F-4273-AB88-43C977736E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34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Microsoft Azure Active Directory is a comprehensive identity and access management cloud solution.  It combines core directory services, advanced identity governance, security and application access management. Microsoft Azure Active Directory also offers to developers an identity management platform to deliver access control to their applications, based on centralized policy and rules. For enterprises with more demanding needs an advanced offering, Microsoft Azure Active Directory Premium, currently in preview, helps complete the set of capabilities that this identity and access management solution delivers.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666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731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12</a:t>
            </a:fld>
            <a:endParaRPr lang="en-US"/>
          </a:p>
        </p:txBody>
      </p:sp>
    </p:spTree>
    <p:extLst>
      <p:ext uri="{BB962C8B-B14F-4D97-AF65-F5344CB8AC3E}">
        <p14:creationId xmlns:p14="http://schemas.microsoft.com/office/powerpoint/2010/main" val="344890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Active Directory is a comprehensive identity and access management cloud solution.  It combines core directory services, advanced identity governance, security and application access management. Windows Azure Active Directory also offers to developers an identity management platform to deliver access control to their applications, based on centralized policy and rules. For enterprises with more demanding needs an advanced offering, Windows Azure Active Directory Premium, currently in preview, helps complete the set of capabilities that this identity and access management solution delivers.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99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02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sz="800" b="1" baseline="0" dirty="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55E08-3764-4D19-B667-F589F1C89A47}"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74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16</a:t>
            </a:fld>
            <a:endParaRPr lang="en-US"/>
          </a:p>
        </p:txBody>
      </p:sp>
    </p:spTree>
    <p:extLst>
      <p:ext uri="{BB962C8B-B14F-4D97-AF65-F5344CB8AC3E}">
        <p14:creationId xmlns:p14="http://schemas.microsoft.com/office/powerpoint/2010/main" val="348874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2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750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Tutorial: DevOps with the Azure Portal</a:t>
            </a:r>
            <a:endParaRPr lang="en-US" dirty="0"/>
          </a:p>
          <a:p>
            <a:r>
              <a:rPr lang="en-US" dirty="0"/>
              <a:t>https://docs.microsoft.com/en-us/azure/azure-portal/tutorial-azureportal-devops</a:t>
            </a:r>
          </a:p>
          <a:p>
            <a:endParaRPr lang="en-US" dirty="0"/>
          </a:p>
        </p:txBody>
      </p:sp>
      <p:sp>
        <p:nvSpPr>
          <p:cNvPr id="4" name="Slide Number Placeholder 3"/>
          <p:cNvSpPr>
            <a:spLocks noGrp="1"/>
          </p:cNvSpPr>
          <p:nvPr>
            <p:ph type="sldNum" sz="quarter" idx="10"/>
          </p:nvPr>
        </p:nvSpPr>
        <p:spPr/>
        <p:txBody>
          <a:bodyPr/>
          <a:lstStyle/>
          <a:p>
            <a:fld id="{3D934852-249C-4711-800E-289693A1AA5F}" type="slidenum">
              <a:rPr lang="en-US" smtClean="0"/>
              <a:t>19</a:t>
            </a:fld>
            <a:endParaRPr lang="en-US"/>
          </a:p>
        </p:txBody>
      </p:sp>
    </p:spTree>
    <p:extLst>
      <p:ext uri="{BB962C8B-B14F-4D97-AF65-F5344CB8AC3E}">
        <p14:creationId xmlns:p14="http://schemas.microsoft.com/office/powerpoint/2010/main" val="119321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Tx/>
              <a:buNone/>
              <a:tabLst/>
              <a:defRPr/>
            </a:pPr>
            <a:endParaRPr lang="en-GB" sz="7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135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https://docs.microsoft.com/en-us/azure/azure-portal/tutorial-azureportal-devops</a:t>
            </a:r>
          </a:p>
          <a:p>
            <a:endParaRPr lang="en-US" dirty="0"/>
          </a:p>
        </p:txBody>
      </p:sp>
      <p:sp>
        <p:nvSpPr>
          <p:cNvPr id="4" name="Slide Number Placeholder 3"/>
          <p:cNvSpPr>
            <a:spLocks noGrp="1"/>
          </p:cNvSpPr>
          <p:nvPr>
            <p:ph type="sldNum" sz="quarter" idx="10"/>
          </p:nvPr>
        </p:nvSpPr>
        <p:spPr/>
        <p:txBody>
          <a:bodyPr/>
          <a:lstStyle/>
          <a:p>
            <a:fld id="{3D934852-249C-4711-800E-289693A1AA5F}" type="slidenum">
              <a:rPr lang="en-US" smtClean="0"/>
              <a:t>20</a:t>
            </a:fld>
            <a:endParaRPr lang="en-US"/>
          </a:p>
        </p:txBody>
      </p:sp>
    </p:spTree>
    <p:extLst>
      <p:ext uri="{BB962C8B-B14F-4D97-AF65-F5344CB8AC3E}">
        <p14:creationId xmlns:p14="http://schemas.microsoft.com/office/powerpoint/2010/main" val="3160562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788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063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3</a:t>
            </a:fld>
            <a:endParaRPr lang="en-US"/>
          </a:p>
        </p:txBody>
      </p:sp>
    </p:spTree>
    <p:extLst>
      <p:ext uri="{BB962C8B-B14F-4D97-AF65-F5344CB8AC3E}">
        <p14:creationId xmlns:p14="http://schemas.microsoft.com/office/powerpoint/2010/main" val="186053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4</a:t>
            </a:fld>
            <a:endParaRPr lang="en-US"/>
          </a:p>
        </p:txBody>
      </p:sp>
    </p:spTree>
    <p:extLst>
      <p:ext uri="{BB962C8B-B14F-4D97-AF65-F5344CB8AC3E}">
        <p14:creationId xmlns:p14="http://schemas.microsoft.com/office/powerpoint/2010/main" val="158218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5</a:t>
            </a:fld>
            <a:endParaRPr lang="en-US"/>
          </a:p>
        </p:txBody>
      </p:sp>
    </p:spTree>
    <p:extLst>
      <p:ext uri="{BB962C8B-B14F-4D97-AF65-F5344CB8AC3E}">
        <p14:creationId xmlns:p14="http://schemas.microsoft.com/office/powerpoint/2010/main" val="297513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algn="l" defTabSz="914400" rtl="0" eaLnBrk="1" latinLnBrk="0" hangingPunct="1"/>
            <a:r>
              <a:rPr lang="en-US" sz="1200" b="1" kern="1200" dirty="0">
                <a:solidFill>
                  <a:schemeClr val="tx1"/>
                </a:solidFill>
                <a:latin typeface="+mn-lt"/>
                <a:ea typeface="+mn-ea"/>
                <a:cs typeface="+mn-cs"/>
              </a:rPr>
              <a:t>Azure enterprise scaffold - prescriptive subscription governance</a:t>
            </a:r>
          </a:p>
          <a:p>
            <a:r>
              <a:rPr lang="en-US" dirty="0"/>
              <a:t>https://docs.microsoft.com/en-us/azure/azure-resource-manager/resource-manager-subscription-governance</a:t>
            </a:r>
          </a:p>
          <a:p>
            <a:endParaRPr lang="en-US" dirty="0"/>
          </a:p>
          <a:p>
            <a:pPr marL="0" algn="l" defTabSz="914400" rtl="0" eaLnBrk="1" latinLnBrk="0" hangingPunct="1"/>
            <a:r>
              <a:rPr lang="en-US" sz="1200" b="1" kern="1200" dirty="0">
                <a:solidFill>
                  <a:schemeClr val="tx1"/>
                </a:solidFill>
                <a:latin typeface="+mn-lt"/>
                <a:ea typeface="+mn-ea"/>
                <a:cs typeface="+mn-cs"/>
              </a:rPr>
              <a:t>Get yourself familiar with Azure Templates and Automation deployment</a:t>
            </a:r>
          </a:p>
          <a:p>
            <a:endParaRPr lang="en-US" dirty="0"/>
          </a:p>
          <a:p>
            <a:pPr marL="0" algn="l" defTabSz="914400" rtl="0" eaLnBrk="1" latinLnBrk="0" hangingPunct="1"/>
            <a:r>
              <a:rPr lang="en-US" sz="1200" b="1" kern="1200" dirty="0">
                <a:solidFill>
                  <a:schemeClr val="tx1"/>
                </a:solidFill>
                <a:latin typeface="+mn-lt"/>
                <a:ea typeface="+mn-ea"/>
                <a:cs typeface="+mn-cs"/>
              </a:rPr>
              <a:t>Understand the structure and syntax of Azure Resource Manager templates</a:t>
            </a:r>
          </a:p>
          <a:p>
            <a:r>
              <a:rPr lang="en-US" dirty="0"/>
              <a:t>https://docs.microsoft.com/en-us/azure/azure-resource-manager/resource-group-authoring-templates</a:t>
            </a:r>
          </a:p>
          <a:p>
            <a:endParaRPr lang="en-US" dirty="0"/>
          </a:p>
          <a:p>
            <a:pPr marL="0" algn="l" defTabSz="914400" rtl="0" eaLnBrk="1" latinLnBrk="0" hangingPunct="1"/>
            <a:r>
              <a:rPr lang="en-US" sz="1200" b="1" kern="1200" dirty="0">
                <a:solidFill>
                  <a:schemeClr val="tx1"/>
                </a:solidFill>
                <a:latin typeface="+mn-lt"/>
                <a:ea typeface="+mn-ea"/>
                <a:cs typeface="+mn-cs"/>
              </a:rPr>
              <a:t>Terraform</a:t>
            </a:r>
          </a:p>
          <a:p>
            <a:r>
              <a:rPr lang="en-US" dirty="0"/>
              <a:t>https://docs.microsoft.com/en-us/azure/virtual-machines/linux/terraform-install-configure</a:t>
            </a:r>
          </a:p>
          <a:p>
            <a:endParaRPr lang="en-US" dirty="0"/>
          </a:p>
          <a:p>
            <a:pPr marL="0" algn="l" defTabSz="914400" rtl="0" eaLnBrk="1" latinLnBrk="0" hangingPunct="1"/>
            <a:r>
              <a:rPr lang="en-US" sz="1200" b="1" kern="1200" dirty="0">
                <a:solidFill>
                  <a:schemeClr val="tx1"/>
                </a:solidFill>
                <a:latin typeface="+mn-lt"/>
                <a:ea typeface="+mn-ea"/>
                <a:cs typeface="+mn-cs"/>
              </a:rPr>
              <a:t>Ansible</a:t>
            </a:r>
          </a:p>
          <a:p>
            <a:r>
              <a:rPr lang="en-US" dirty="0"/>
              <a:t>https://docs.microsoft.com/en-us/azure/virtual-machines/linux/ansible-install-configure</a:t>
            </a:r>
          </a:p>
          <a:p>
            <a:endParaRPr lang="en-US" dirty="0"/>
          </a:p>
          <a:p>
            <a:pPr marL="0" algn="l" defTabSz="914400" rtl="0" eaLnBrk="1" latinLnBrk="0" hangingPunct="1"/>
            <a:r>
              <a:rPr lang="en-US" sz="1200" b="1" kern="1200" dirty="0">
                <a:solidFill>
                  <a:schemeClr val="tx1"/>
                </a:solidFill>
                <a:latin typeface="+mn-lt"/>
                <a:ea typeface="+mn-ea"/>
                <a:cs typeface="+mn-cs"/>
              </a:rPr>
              <a:t>Jenkins</a:t>
            </a:r>
          </a:p>
          <a:p>
            <a:r>
              <a:rPr lang="en-US" dirty="0"/>
              <a:t>https://docs.microsoft.com/en-us/azure/jenkins/overview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65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can build the entire Azure Network Infrastructure in a few minutes with Azure CLI and JSON templates.</a:t>
            </a:r>
          </a:p>
          <a:p>
            <a:endParaRPr lang="en-US" dirty="0"/>
          </a:p>
          <a:p>
            <a:r>
              <a:rPr lang="en-US" dirty="0"/>
              <a:t>Highlight the importance to chose a Networking IP schema for Azure VNETs that are scalable and will be let you connecting to other Azure region with VNET peering, S2S, VNET-2-VNET as well as VPN connection to AWS or Google.</a:t>
            </a:r>
          </a:p>
          <a:p>
            <a:endParaRPr lang="en-US" dirty="0"/>
          </a:p>
          <a:p>
            <a:r>
              <a:rPr lang="en-US" dirty="0"/>
              <a:t>Example:  </a:t>
            </a:r>
            <a:r>
              <a:rPr lang="en-US" b="1" dirty="0"/>
              <a:t>Azure IP Schema VNET 10.0.0.0/20</a:t>
            </a:r>
          </a:p>
          <a:p>
            <a:r>
              <a:rPr lang="en-US" b="1" dirty="0"/>
              <a:t>This networking schema will allow you to have 4096 subnets and 4096 hosts per subnet. </a:t>
            </a:r>
          </a:p>
          <a:p>
            <a:endParaRPr lang="en-US" b="1" dirty="0"/>
          </a:p>
          <a:p>
            <a:r>
              <a:rPr lang="en-US" b="1" dirty="0"/>
              <a:t>Region – US South Central VNET 10.0.0.0/20</a:t>
            </a:r>
          </a:p>
          <a:p>
            <a:r>
              <a:rPr lang="en-US" b="1" dirty="0"/>
              <a:t>Subnet schema will allow to have 510 hosts per VNET allowing the scalability</a:t>
            </a:r>
          </a:p>
          <a:p>
            <a:r>
              <a:rPr lang="en-US" b="0" dirty="0"/>
              <a:t>Subnet 1 : 10.0.0.0/23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Subnet 2 : 10.0.2.0/23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Subnet 3 : 10.0.4.0/23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Region – US West VNET 10.1.0.0/20</a:t>
            </a:r>
          </a:p>
          <a:p>
            <a:r>
              <a:rPr lang="en-US" b="0" dirty="0"/>
              <a:t>Subnet 1 : 10.1.0.0/23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Subnet 2 : 10.1.2.0/23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Subnet 3 : 10.1.4.0/23</a:t>
            </a:r>
          </a:p>
          <a:p>
            <a:endParaRPr lang="en-US" b="1" dirty="0"/>
          </a:p>
          <a:p>
            <a:endParaRPr lang="en-US" b="1" dirty="0"/>
          </a:p>
          <a:p>
            <a:endParaRPr lang="en-US" b="1" dirty="0"/>
          </a:p>
          <a:p>
            <a:r>
              <a:rPr lang="en-US" sz="1200" b="0" i="0" u="none" strike="noStrike" kern="1200" dirty="0">
                <a:solidFill>
                  <a:schemeClr val="tx1"/>
                </a:solidFill>
                <a:effectLst/>
                <a:latin typeface="+mn-lt"/>
                <a:ea typeface="+mn-ea"/>
                <a:cs typeface="+mn-cs"/>
              </a:rPr>
              <a:t>Create a virtual network using the Azure CLI</a:t>
            </a:r>
          </a:p>
          <a:p>
            <a:r>
              <a:rPr lang="en-US" sz="1200" b="0" i="0" u="none" strike="noStrike" kern="1200" dirty="0">
                <a:solidFill>
                  <a:schemeClr val="tx1"/>
                </a:solidFill>
                <a:effectLst/>
                <a:latin typeface="+mn-lt"/>
                <a:ea typeface="+mn-ea"/>
                <a:cs typeface="+mn-cs"/>
              </a:rPr>
              <a:t>https://docs.microsoft.com/en-us/azure/virtual-network/virtual-networks-create-vnet-arm-cli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Create network security groups using the Azure CLI</a:t>
            </a:r>
          </a:p>
          <a:p>
            <a:r>
              <a:rPr lang="en-US" sz="1200" b="0" i="0" u="none" strike="noStrike" kern="1200" dirty="0">
                <a:solidFill>
                  <a:schemeClr val="tx1"/>
                </a:solidFill>
                <a:effectLst/>
                <a:latin typeface="+mn-lt"/>
                <a:ea typeface="+mn-ea"/>
                <a:cs typeface="+mn-cs"/>
              </a:rPr>
              <a:t>https://docs.microsoft.com/en-us/azure/virtual-network/virtual-networks-create-nsg-arm-cli</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934852-249C-4711-800E-289693A1AA5F}" type="slidenum">
              <a:rPr lang="en-US" smtClean="0"/>
              <a:t>7</a:t>
            </a:fld>
            <a:endParaRPr lang="en-US"/>
          </a:p>
        </p:txBody>
      </p:sp>
    </p:spTree>
    <p:extLst>
      <p:ext uri="{BB962C8B-B14F-4D97-AF65-F5344CB8AC3E}">
        <p14:creationId xmlns:p14="http://schemas.microsoft.com/office/powerpoint/2010/main" val="103403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Topics:</a:t>
            </a:r>
          </a:p>
          <a:p>
            <a:r>
              <a:rPr lang="en-US" b="1" dirty="0"/>
              <a:t>ExpressRoute technical overview</a:t>
            </a:r>
            <a:endParaRPr lang="en-US" dirty="0"/>
          </a:p>
          <a:p>
            <a:r>
              <a:rPr lang="en-US" dirty="0"/>
              <a:t>https://docs.microsoft.com/en-us/azure/expressroute/expressroute-introduction</a:t>
            </a:r>
          </a:p>
          <a:p>
            <a:endParaRPr lang="en-US" dirty="0"/>
          </a:p>
          <a:p>
            <a:pPr marL="0" algn="l" defTabSz="914400" rtl="0" eaLnBrk="1" latinLnBrk="0" hangingPunct="1"/>
            <a:endParaRPr lang="en-US" sz="1200" b="1" kern="1200" dirty="0">
              <a:solidFill>
                <a:schemeClr val="tx1"/>
              </a:solidFill>
              <a:latin typeface="+mn-lt"/>
              <a:ea typeface="+mn-ea"/>
              <a:cs typeface="+mn-cs"/>
            </a:endParaRPr>
          </a:p>
          <a:p>
            <a:pPr marL="0" algn="l" defTabSz="914400" rtl="0" eaLnBrk="1" latinLnBrk="0" hangingPunct="1"/>
            <a:r>
              <a:rPr lang="en-US" sz="1200" b="1" kern="1200" dirty="0">
                <a:solidFill>
                  <a:schemeClr val="tx1"/>
                </a:solidFill>
                <a:latin typeface="+mn-lt"/>
                <a:ea typeface="+mn-ea"/>
                <a:cs typeface="+mn-cs"/>
              </a:rPr>
              <a:t>Azure ARM Template</a:t>
            </a:r>
          </a:p>
          <a:p>
            <a:r>
              <a:rPr lang="en-US" dirty="0"/>
              <a:t>https://azure.microsoft.com/en-us/resources/templates/</a:t>
            </a:r>
          </a:p>
          <a:p>
            <a:endParaRPr lang="en-US" dirty="0"/>
          </a:p>
          <a:p>
            <a:pPr marL="0" algn="l" defTabSz="914400" rtl="0" eaLnBrk="1" latinLnBrk="0" hangingPunct="1"/>
            <a:r>
              <a:rPr lang="en-US" sz="1200" b="1" kern="1200" dirty="0">
                <a:solidFill>
                  <a:schemeClr val="tx1"/>
                </a:solidFill>
                <a:latin typeface="+mn-lt"/>
                <a:ea typeface="+mn-ea"/>
                <a:cs typeface="+mn-cs"/>
              </a:rPr>
              <a:t>Azure Marketplace</a:t>
            </a:r>
          </a:p>
          <a:p>
            <a:r>
              <a:rPr lang="en-US" dirty="0"/>
              <a:t>https://azuremarketplace.microsoft.com/en-us/marketplace/apps?page=1</a:t>
            </a:r>
          </a:p>
          <a:p>
            <a:endParaRPr lang="en-US" dirty="0"/>
          </a:p>
          <a:p>
            <a:r>
              <a:rPr lang="en-US" b="1" dirty="0"/>
              <a:t>Resource policy overview</a:t>
            </a:r>
            <a:endParaRPr lang="en-US" dirty="0"/>
          </a:p>
          <a:p>
            <a:r>
              <a:rPr lang="en-US" dirty="0"/>
              <a:t>https://docs.microsoft.com/en-us/azure/azure-resource-manager/resource-manager-policy</a:t>
            </a:r>
          </a:p>
          <a:p>
            <a:endParaRPr lang="en-US" dirty="0"/>
          </a:p>
          <a:p>
            <a:endParaRPr lang="en-US" dirty="0"/>
          </a:p>
          <a:p>
            <a:pPr marL="0" algn="l" defTabSz="914400" rtl="0" eaLnBrk="1" latinLnBrk="0" hangingPunct="1"/>
            <a:r>
              <a:rPr lang="en-US" sz="1200" b="1" kern="1200" dirty="0">
                <a:solidFill>
                  <a:schemeClr val="tx1"/>
                </a:solidFill>
                <a:latin typeface="+mn-lt"/>
                <a:ea typeface="+mn-ea"/>
                <a:cs typeface="+mn-cs"/>
              </a:rPr>
              <a:t>Azure enterprise scaffold - prescriptive subscription governance</a:t>
            </a:r>
          </a:p>
          <a:p>
            <a:r>
              <a:rPr lang="en-US" dirty="0"/>
              <a:t>https://docs.microsoft.com/en-us/azure/azure-resource-manager/resource-manager-subscription-governance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49FCD-A9FA-4E9D-BD20-371DA895C4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55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934852-249C-4711-800E-289693A1AA5F}" type="slidenum">
              <a:rPr lang="en-US" smtClean="0"/>
              <a:t>9</a:t>
            </a:fld>
            <a:endParaRPr lang="en-US"/>
          </a:p>
        </p:txBody>
      </p:sp>
    </p:spTree>
    <p:extLst>
      <p:ext uri="{BB962C8B-B14F-4D97-AF65-F5344CB8AC3E}">
        <p14:creationId xmlns:p14="http://schemas.microsoft.com/office/powerpoint/2010/main" val="183708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10.emf"/><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tags" Target="../tags/tag23.xml"/><Relationship Id="rId11" Type="http://schemas.openxmlformats.org/officeDocument/2006/relationships/oleObject" Target="../embeddings/oleObject19.bin"/><Relationship Id="rId5" Type="http://schemas.openxmlformats.org/officeDocument/2006/relationships/tags" Target="../tags/tag22.xml"/><Relationship Id="rId10" Type="http://schemas.openxmlformats.org/officeDocument/2006/relationships/slideMaster" Target="../slideMasters/slideMaster3.xml"/><Relationship Id="rId4" Type="http://schemas.openxmlformats.org/officeDocument/2006/relationships/tags" Target="../tags/tag21.xml"/><Relationship Id="rId9" Type="http://schemas.openxmlformats.org/officeDocument/2006/relationships/tags" Target="../tags/tag2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D156F0-E6C8-4D6A-A366-4B20ACBD963E}"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2968635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156F0-E6C8-4D6A-A366-4B20ACBD963E}"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14513820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124185040"/>
      </p:ext>
    </p:extLst>
  </p:cSld>
  <p:clrMapOvr>
    <a:masterClrMapping/>
  </p:clrMapOvr>
  <p:transition spd="slow">
    <p:cove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88155734"/>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55428020"/>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23637893"/>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45620538"/>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1786559"/>
      </p:ext>
    </p:extLst>
  </p:cSld>
  <p:clrMapOvr>
    <a:masterClrMapping/>
  </p:clrMapOvr>
  <p:transition spd="slow">
    <p:cove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881324170"/>
      </p:ext>
    </p:extLst>
  </p:cSld>
  <p:clrMapOvr>
    <a:masterClrMapping/>
  </p:clrMapOvr>
  <p:transition spd="slow">
    <p:cove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19885647"/>
      </p:ext>
    </p:extLst>
  </p:cSld>
  <p:clrMapOvr>
    <a:masterClrMapping/>
  </p:clrMapOvr>
  <p:transition spd="slow">
    <p:cove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699075398"/>
      </p:ext>
    </p:extLst>
  </p:cSld>
  <p:clrMapOvr>
    <a:masterClrMapping/>
  </p:clrMapOvr>
  <p:transition spd="slow">
    <p:cove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8374579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156F0-E6C8-4D6A-A366-4B20ACBD963E}"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11280838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9843190"/>
      </p:ext>
    </p:extLst>
  </p:cSld>
  <p:clrMapOvr>
    <a:masterClrMapping/>
  </p:clrMapOvr>
  <p:transition spd="slow">
    <p:cove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87518618"/>
      </p:ext>
    </p:extLst>
  </p:cSld>
  <p:clrMapOvr>
    <a:masterClrMapping/>
  </p:clrMapOvr>
  <p:transition spd="slow">
    <p:cove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763391991"/>
      </p:ext>
    </p:extLst>
  </p:cSld>
  <p:clrMapOvr>
    <a:masterClrMapping/>
  </p:clrMapOvr>
  <p:transition spd="slow">
    <p:cove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190308"/>
      </p:ext>
    </p:extLst>
  </p:cSld>
  <p:clrMapOvr>
    <a:masterClrMapping/>
  </p:clrMapOvr>
  <p:transition spd="slow">
    <p:cove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2927900"/>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24082261"/>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33251953"/>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459434178"/>
      </p:ext>
    </p:extLst>
  </p:cSld>
  <p:clrMapOvr>
    <a:masterClrMapping/>
  </p:clrMapOvr>
  <p:transition spd="slow">
    <p:cove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4705">
                <a:solidFill>
                  <a:srgbClr val="505050"/>
                </a:solidFill>
              </a:defRPr>
            </a:lvl1pPr>
          </a:lstStyle>
          <a:p>
            <a:pPr marL="0" lvl="0">
              <a:lnSpc>
                <a:spcPts val="3529"/>
              </a:lnSpc>
              <a:spcBef>
                <a:spcPts val="847"/>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8131642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2604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7156071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02018594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8" y="6196319"/>
            <a:ext cx="986067" cy="191269"/>
          </a:xfrm>
          <a:prstGeom prst="rect">
            <a:avLst/>
          </a:prstGeom>
        </p:spPr>
      </p:pic>
      <p:sp>
        <p:nvSpPr>
          <p:cNvPr id="7" name="Rectangle 6"/>
          <p:cNvSpPr/>
          <p:nvPr userDrawn="1"/>
        </p:nvSpPr>
        <p:spPr bwMode="auto">
          <a:xfrm>
            <a:off x="448214"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404372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4"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349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40" y="6061766"/>
            <a:ext cx="1517767" cy="326167"/>
          </a:xfrm>
          <a:prstGeom prst="rect">
            <a:avLst/>
          </a:prstGeom>
        </p:spPr>
      </p:pic>
    </p:spTree>
    <p:extLst>
      <p:ext uri="{BB962C8B-B14F-4D97-AF65-F5344CB8AC3E}">
        <p14:creationId xmlns:p14="http://schemas.microsoft.com/office/powerpoint/2010/main" val="1817093733"/>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3" y="6061766"/>
            <a:ext cx="1522404" cy="326167"/>
          </a:xfrm>
          <a:prstGeom prst="rect">
            <a:avLst/>
          </a:prstGeom>
        </p:spPr>
      </p:pic>
    </p:spTree>
    <p:extLst>
      <p:ext uri="{BB962C8B-B14F-4D97-AF65-F5344CB8AC3E}">
        <p14:creationId xmlns:p14="http://schemas.microsoft.com/office/powerpoint/2010/main" val="99264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30"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b" anchorCtr="0"/>
          <a:lstStyle>
            <a:lvl1pPr>
              <a:defRPr sz="7059"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69768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59"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180742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98184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462"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6499391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462"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5665400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8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448533413"/>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8859658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90" indent="-228790">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96496749"/>
      </p:ext>
    </p:extLst>
  </p:cSld>
  <p:clrMapOvr>
    <a:masterClrMapping/>
  </p:clrMapOvr>
  <p:transition advClick="0">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7037" indent="-277037">
              <a:tabLst>
                <a:tab pos="277037"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99431171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Click to edit Master text styles</a:t>
            </a:r>
          </a:p>
        </p:txBody>
      </p:sp>
      <p:sp>
        <p:nvSpPr>
          <p:cNvPr id="4" name="Title 1"/>
          <p:cNvSpPr>
            <a:spLocks noGrp="1"/>
          </p:cNvSpPr>
          <p:nvPr>
            <p:ph type="title"/>
          </p:nvPr>
        </p:nvSpPr>
        <p:spPr>
          <a:xfrm>
            <a:off x="277022" y="1187622"/>
            <a:ext cx="11655840" cy="899665"/>
          </a:xfrm>
        </p:spPr>
        <p:txBody>
          <a:bodyPr/>
          <a:lstStyle>
            <a:lvl1pPr>
              <a:defRPr sz="7059"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3038021"/>
      </p:ext>
    </p:extLst>
  </p:cSld>
  <p:clrMapOvr>
    <a:masterClrMapping/>
  </p:clrMapOvr>
  <p:transition advClick="0">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068607"/>
      </p:ext>
    </p:extLst>
  </p:cSld>
  <p:clrMapOvr>
    <a:masterClrMapping/>
  </p:clrMapOvr>
  <p:transition advClick="0">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117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99854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0363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531385"/>
      </p:ext>
    </p:extLst>
  </p:cSld>
  <p:clrMapOvr>
    <a:masterClrMapping/>
  </p:clrMapOvr>
  <p:transition advClick="0">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6"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117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10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3854880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0707856"/>
      </p:ext>
    </p:extLst>
  </p:cSld>
  <p:clrMapOvr>
    <a:masterClrMapping/>
  </p:clrMapOvr>
  <p:transition advClick="0">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pPr defTabSz="914462">
              <a:defRPr/>
            </a:pPr>
            <a:r>
              <a:rPr lang="en-US">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1"/>
          </p:nvPr>
        </p:nvSpPr>
        <p:spPr>
          <a:xfrm>
            <a:off x="11367167" y="6437242"/>
            <a:ext cx="555595" cy="134485"/>
          </a:xfrm>
          <a:prstGeom prst="rect">
            <a:avLst/>
          </a:prstGeom>
        </p:spPr>
        <p:txBody>
          <a:bodyPr/>
          <a:lstStyle/>
          <a:p>
            <a:pPr defTabSz="914618">
              <a:defRPr/>
            </a:pPr>
            <a:fld id="{27258FFF-F925-446B-8502-81C933981705}" type="slidenum">
              <a:rPr lang="en-US" smtClean="0">
                <a:solidFill>
                  <a:srgbClr val="505050"/>
                </a:solidFill>
              </a:rPr>
              <a:pPr defTabSz="914618">
                <a:defRPr/>
              </a:pPr>
              <a:t>‹#›</a:t>
            </a:fld>
            <a:endParaRPr lang="en-US" dirty="0">
              <a:solidFill>
                <a:srgbClr val="505050"/>
              </a:solidFill>
            </a:endParaRPr>
          </a:p>
        </p:txBody>
      </p:sp>
    </p:spTree>
    <p:extLst>
      <p:ext uri="{BB962C8B-B14F-4D97-AF65-F5344CB8AC3E}">
        <p14:creationId xmlns:p14="http://schemas.microsoft.com/office/powerpoint/2010/main" val="23628656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6" y="1596841"/>
            <a:ext cx="9248035"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3" y="642261"/>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7"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8" y="2401296"/>
            <a:ext cx="5471362" cy="1201148"/>
          </a:xfrm>
          <a:prstGeom prst="rect">
            <a:avLst/>
          </a:prstGeom>
        </p:spPr>
        <p:txBody>
          <a:bodyPr lIns="0" tIns="71428" rIns="142857" bIns="71428"/>
          <a:lstStyle>
            <a:lvl1pPr marL="321302" indent="-321302">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60"/>
            <a:ext cx="1543575" cy="511014"/>
          </a:xfrm>
          <a:prstGeom prst="rect">
            <a:avLst/>
          </a:prstGeom>
        </p:spPr>
      </p:pic>
    </p:spTree>
    <p:extLst>
      <p:ext uri="{BB962C8B-B14F-4D97-AF65-F5344CB8AC3E}">
        <p14:creationId xmlns:p14="http://schemas.microsoft.com/office/powerpoint/2010/main" val="5292973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15" indent="0">
              <a:buNone/>
              <a:defRPr sz="1961"/>
            </a:lvl2pPr>
            <a:lvl3pPr marL="219452" indent="0">
              <a:buNone/>
              <a:defRPr sz="1961"/>
            </a:lvl3pPr>
            <a:lvl4pPr marL="466916" indent="0">
              <a:buNone/>
              <a:defRPr sz="1765"/>
            </a:lvl4pPr>
            <a:lvl5pPr marL="725277"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8317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287">
              <a:defRPr/>
            </a:pPr>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1" y="6437261"/>
            <a:ext cx="555596" cy="134483"/>
          </a:xfrm>
          <a:prstGeom prst="rect">
            <a:avLst/>
          </a:prstGeom>
        </p:spPr>
        <p:txBody>
          <a:bodyPr/>
          <a:lstStyle>
            <a:lvl1pPr>
              <a:defRPr>
                <a:solidFill>
                  <a:schemeClr val="tx2"/>
                </a:solidFill>
              </a:defRPr>
            </a:lvl1pPr>
          </a:lstStyle>
          <a:p>
            <a:pPr defTabSz="914287">
              <a:defRPr/>
            </a:pPr>
            <a:fld id="{27258FFF-F925-446B-8502-81C933981705}" type="slidenum">
              <a:rPr lang="en-US" smtClean="0">
                <a:solidFill>
                  <a:srgbClr val="505050"/>
                </a:solidFill>
              </a:rPr>
              <a:pPr defTabSz="914287">
                <a:defRPr/>
              </a:pPr>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8"/>
              </a:spcAft>
              <a:buFontTx/>
              <a:buNone/>
              <a:defRPr lang="en-US" sz="4319" b="0" i="0" kern="1200" spc="0" baseline="0" dirty="0" smtClean="0">
                <a:solidFill>
                  <a:schemeClr val="tx2"/>
                </a:solidFill>
                <a:latin typeface="+mj-lt"/>
                <a:ea typeface="+mn-ea"/>
                <a:cs typeface="+mn-cs"/>
              </a:defRPr>
            </a:lvl1pPr>
          </a:lstStyle>
          <a:p>
            <a:pPr marL="0" marR="0" lvl="0" indent="0" algn="l" defTabSz="822782" rtl="0" eaLnBrk="1" fontAlgn="auto" latinLnBrk="0" hangingPunct="1">
              <a:lnSpc>
                <a:spcPct val="90000"/>
              </a:lnSpc>
              <a:spcBef>
                <a:spcPts val="1058"/>
              </a:spcBef>
              <a:spcAft>
                <a:spcPts val="2118"/>
              </a:spcAft>
              <a:buClrTx/>
              <a:buSzPct val="90000"/>
              <a:buFontTx/>
              <a:buNone/>
              <a:tabLst/>
            </a:pPr>
            <a:r>
              <a:rPr lang="en-US" dirty="0"/>
              <a:t>Click to edit Master text styles</a:t>
            </a:r>
          </a:p>
        </p:txBody>
      </p:sp>
    </p:spTree>
    <p:extLst>
      <p:ext uri="{BB962C8B-B14F-4D97-AF65-F5344CB8AC3E}">
        <p14:creationId xmlns:p14="http://schemas.microsoft.com/office/powerpoint/2010/main" val="193755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4634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
        <p:nvSpPr>
          <p:cNvPr id="4"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1151661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3763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19865" y="471124"/>
            <a:ext cx="1523922" cy="326491"/>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04148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787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2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9491442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9231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5841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6645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36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26537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02059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499174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27328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3254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53042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5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sym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64604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235882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2708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21195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8708844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4799363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06427907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3684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965451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8877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72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11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176"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4" name="Rectangle 3"/>
          <p:cNvSpPr/>
          <p:nvPr userDrawn="1"/>
        </p:nvSpPr>
        <p:spPr>
          <a:xfrm>
            <a:off x="1" y="0"/>
            <a:ext cx="12192000" cy="6858000"/>
          </a:xfrm>
          <a:prstGeom prst="rect">
            <a:avLst/>
          </a:prstGeom>
          <a:gradFill flip="none" rotWithShape="1">
            <a:gsLst>
              <a:gs pos="0">
                <a:schemeClr val="tx2"/>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spTree>
    <p:extLst>
      <p:ext uri="{BB962C8B-B14F-4D97-AF65-F5344CB8AC3E}">
        <p14:creationId xmlns:p14="http://schemas.microsoft.com/office/powerpoint/2010/main" val="300807108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373091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417204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286113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1679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75072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22839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0107466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328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18940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2663780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20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107262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69868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85413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8820502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661625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6762273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7609471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190321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2361343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1587470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186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22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11248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63140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701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9458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263546425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9603913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7" y="6437243"/>
            <a:ext cx="555596" cy="134483"/>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69242" y="361912"/>
            <a:ext cx="10757097" cy="1004684"/>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8" b="0" i="0" kern="1200" spc="0" baseline="0" dirty="0" smtClean="0">
                <a:solidFill>
                  <a:schemeClr val="tx2"/>
                </a:solidFill>
                <a:latin typeface="+mj-lt"/>
                <a:ea typeface="+mn-ea"/>
                <a:cs typeface="+mn-cs"/>
              </a:defRPr>
            </a:lvl1pPr>
          </a:lstStyle>
          <a:p>
            <a:pPr marL="0" marR="0" lvl="0" indent="0" algn="l" defTabSz="914261"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3516268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defRPr/>
            </a:pPr>
            <a:fld id="{BCBD0B52-437A-4313-A77B-AA9E4EE95D77}" type="datetimeFigureOut">
              <a:rPr lang="en-US" sz="1765" smtClean="0">
                <a:solidFill>
                  <a:srgbClr val="505050"/>
                </a:solidFill>
              </a:rPr>
              <a:pPr defTabSz="914367">
                <a:defRPr/>
              </a:pPr>
              <a:t>1/16/2018</a:t>
            </a:fld>
            <a:endParaRPr lang="en-US" sz="1765">
              <a:solidFill>
                <a:srgbClr val="505050"/>
              </a:solidFill>
            </a:endParaRPr>
          </a:p>
        </p:txBody>
      </p:sp>
      <p:sp>
        <p:nvSpPr>
          <p:cNvPr id="5" name="Footer Placeholder 4"/>
          <p:cNvSpPr>
            <a:spLocks noGrp="1"/>
          </p:cNvSpPr>
          <p:nvPr>
            <p:ph type="ftr" sz="quarter" idx="11"/>
          </p:nvPr>
        </p:nvSpPr>
        <p:spPr/>
        <p:txBody>
          <a:bodyPr/>
          <a:lstStyle/>
          <a:p>
            <a:pPr>
              <a:defRPr/>
            </a:pPr>
            <a:endParaRPr lang="en-US">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defRPr/>
            </a:pPr>
            <a:fld id="{45143E39-6910-4CEE-8798-3DAAD37B8C99}" type="slidenum">
              <a:rPr lang="en-US" smtClean="0">
                <a:gradFill>
                  <a:gsLst>
                    <a:gs pos="2239">
                      <a:srgbClr val="505050"/>
                    </a:gs>
                    <a:gs pos="11940">
                      <a:srgbClr val="505050"/>
                    </a:gs>
                  </a:gsLst>
                  <a:lin ang="5400000" scaled="0"/>
                </a:gradFill>
              </a:rPr>
              <a:pPr defTabSz="914367">
                <a:defRPr/>
              </a:pPr>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995928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94379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7284947" y="6592645"/>
            <a:ext cx="3859607" cy="134483"/>
          </a:xfrm>
          <a:prstGeom prst="rect">
            <a:avLst/>
          </a:prstGeom>
        </p:spPr>
        <p:txBody>
          <a:bodyPr/>
          <a:lstStyle/>
          <a:p>
            <a:r>
              <a:rPr lang="en-US"/>
              <a:t>Microsoft Confidential</a:t>
            </a:r>
            <a:endParaRPr lang="en-US" dirty="0"/>
          </a:p>
        </p:txBody>
      </p:sp>
    </p:spTree>
    <p:extLst>
      <p:ext uri="{BB962C8B-B14F-4D97-AF65-F5344CB8AC3E}">
        <p14:creationId xmlns:p14="http://schemas.microsoft.com/office/powerpoint/2010/main" val="898139260"/>
      </p:ext>
    </p:extLst>
  </p:cSld>
  <p:clrMapOvr>
    <a:masterClrMapping/>
  </p:clrMapOvr>
  <p:transition spd="slow">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788837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156F0-E6C8-4D6A-A366-4B20ACBD963E}"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3558457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4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5345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145"/>
            <a:fld id="{27258FFF-F925-446B-8502-81C933981705}" type="slidenum">
              <a:rPr lang="en-US" smtClean="0">
                <a:solidFill>
                  <a:srgbClr val="505050"/>
                </a:solidFill>
              </a:rPr>
              <a:pPr defTabSz="91414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50217286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799"/>
            <a:ext cx="11151917" cy="2195686"/>
          </a:xfrm>
          <a:prstGeom prst="rect">
            <a:avLst/>
          </a:prstGeom>
        </p:spPr>
        <p:txBody>
          <a:bodyPr/>
          <a:lstStyle>
            <a:lvl1pPr marL="283693" indent="-283693">
              <a:buFont typeface="Wingdings" pitchFamily="2" charset="2"/>
              <a:buChar char=""/>
              <a:defRPr sz="4000"/>
            </a:lvl1pPr>
            <a:lvl2pPr marL="516668" indent="-232976">
              <a:buFont typeface="Wingdings" pitchFamily="2" charset="2"/>
              <a:buChar char=""/>
              <a:defRPr>
                <a:latin typeface="+mn-lt"/>
              </a:defRPr>
            </a:lvl2pPr>
            <a:lvl3pPr marL="740132" indent="-223467">
              <a:buFont typeface="Wingdings" pitchFamily="2" charset="2"/>
              <a:buChar char=""/>
              <a:tabLst/>
              <a:defRPr>
                <a:latin typeface="+mn-lt"/>
              </a:defRPr>
            </a:lvl3pPr>
            <a:lvl4pPr marL="912883" indent="-172750">
              <a:buFont typeface="Wingdings" pitchFamily="2" charset="2"/>
              <a:buChar char=""/>
              <a:defRPr>
                <a:latin typeface="+mn-lt"/>
              </a:defRPr>
            </a:lvl4pPr>
            <a:lvl5pPr marL="1085634" indent="-172750">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defRPr/>
            </a:pPr>
            <a:fld id="{727B4C2D-45E2-4621-8491-2995EB46A674}" type="slidenum">
              <a:rPr lang="en-US" smtClean="0">
                <a:gradFill>
                  <a:gsLst>
                    <a:gs pos="100000">
                      <a:srgbClr val="797A7D"/>
                    </a:gs>
                    <a:gs pos="0">
                      <a:srgbClr val="797A7D"/>
                    </a:gs>
                  </a:gsLst>
                  <a:lin ang="5400000" scaled="0"/>
                </a:gradFill>
              </a:rPr>
              <a:pPr defTabSz="912847">
                <a:def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1697609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8935538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4704">
                <a:solidFill>
                  <a:srgbClr val="505050"/>
                </a:solidFill>
              </a:defRPr>
            </a:lvl1pPr>
          </a:lstStyle>
          <a:p>
            <a:pPr marL="0" lvl="0">
              <a:lnSpc>
                <a:spcPts val="3528"/>
              </a:lnSpc>
              <a:spcBef>
                <a:spcPts val="847"/>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5525390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5"/>
              </a:lnSpc>
              <a:defRPr sz="5686" baseline="0">
                <a:solidFill>
                  <a:schemeClr val="accent2"/>
                </a:solidFill>
              </a:defRPr>
            </a:lvl1pPr>
          </a:lstStyle>
          <a:p>
            <a:r>
              <a:rPr lang="en-US"/>
              <a:t>Lorem ipsum dolor sit</a:t>
            </a:r>
            <a:br>
              <a:rPr lang="en-US"/>
            </a:br>
            <a:r>
              <a:rPr lang="en-US"/>
              <a:t>amet, consectetuer adipi.</a:t>
            </a: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fld id="{27258FFF-F925-446B-8502-81C933981705}" type="slidenum">
              <a:rPr lang="en-US" smtClean="0"/>
              <a:pPr/>
              <a:t>‹#›</a:t>
            </a:fld>
            <a:endParaRPr lang="en-US" dirty="0"/>
          </a:p>
        </p:txBody>
      </p:sp>
      <p:sp>
        <p:nvSpPr>
          <p:cNvPr id="7" name="Text Placeholder 6"/>
          <p:cNvSpPr>
            <a:spLocks noGrp="1"/>
          </p:cNvSpPr>
          <p:nvPr>
            <p:ph type="body" sz="quarter" idx="12" hasCustomPrompt="1"/>
          </p:nvPr>
        </p:nvSpPr>
        <p:spPr>
          <a:xfrm>
            <a:off x="269238" y="2801420"/>
            <a:ext cx="7519275" cy="2896984"/>
          </a:xfrm>
        </p:spPr>
        <p:txBody>
          <a:bodyPr/>
          <a:lstStyle>
            <a:lvl1pPr marL="0" indent="0">
              <a:lnSpc>
                <a:spcPts val="2549"/>
              </a:lnSpc>
              <a:spcBef>
                <a:spcPts val="2941"/>
              </a:spcBef>
              <a:buNone/>
              <a:defRPr sz="2353" baseline="0">
                <a:latin typeface="+mn-lt"/>
              </a:defRPr>
            </a:lvl1pPr>
            <a:lvl2pPr marL="0" indent="0">
              <a:lnSpc>
                <a:spcPts val="1766"/>
              </a:lnSpc>
              <a:spcBef>
                <a:spcPts val="1175"/>
              </a:spcBef>
              <a:buNone/>
              <a:defRPr sz="1569"/>
            </a:lvl2pPr>
            <a:lvl3pPr marL="0" indent="0">
              <a:lnSpc>
                <a:spcPts val="1766"/>
              </a:lnSpc>
              <a:spcBef>
                <a:spcPts val="1175"/>
              </a:spcBef>
              <a:buNone/>
              <a:defRPr sz="1569"/>
            </a:lvl3pPr>
            <a:lvl4pPr marL="0" indent="0">
              <a:lnSpc>
                <a:spcPts val="1766"/>
              </a:lnSpc>
              <a:spcBef>
                <a:spcPts val="1175"/>
              </a:spcBef>
              <a:buNone/>
              <a:defRPr sz="1569"/>
            </a:lvl4pPr>
            <a:lvl5pPr marL="0" indent="0">
              <a:lnSpc>
                <a:spcPts val="1766"/>
              </a:lnSpc>
              <a:spcBef>
                <a:spcPts val="1175"/>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107841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27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275796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2296"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80959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32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7413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34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7305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36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164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39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3108889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741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233" y="2899238"/>
            <a:ext cx="2884326" cy="1060704"/>
          </a:xfrm>
          <a:prstGeom prst="rect">
            <a:avLst/>
          </a:prstGeom>
        </p:spPr>
      </p:pic>
    </p:spTree>
    <p:extLst>
      <p:ext uri="{BB962C8B-B14F-4D97-AF65-F5344CB8AC3E}">
        <p14:creationId xmlns:p14="http://schemas.microsoft.com/office/powerpoint/2010/main" val="7441550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198631926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336488034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D156F0-E6C8-4D6A-A366-4B20ACBD963E}"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328105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2787136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4188704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32735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14555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4538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5524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97758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67648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88681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821454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D156F0-E6C8-4D6A-A366-4B20ACBD963E}"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1529990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39109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80149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6445045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1"/>
            <a:ext cx="2845008" cy="1046245"/>
          </a:xfrm>
          <a:prstGeom prst="rect">
            <a:avLst/>
          </a:prstGeom>
        </p:spPr>
      </p:pic>
    </p:spTree>
    <p:extLst>
      <p:ext uri="{BB962C8B-B14F-4D97-AF65-F5344CB8AC3E}">
        <p14:creationId xmlns:p14="http://schemas.microsoft.com/office/powerpoint/2010/main" val="202359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9464"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589" y="1590"/>
                        <a:ext cx="1587" cy="1587"/>
                      </a:xfrm>
                      <a:prstGeom prst="rect">
                        <a:avLst/>
                      </a:prstGeom>
                    </p:spPr>
                  </p:pic>
                </p:oleObj>
              </mc:Fallback>
            </mc:AlternateContent>
          </a:graphicData>
        </a:graphic>
      </p:graphicFrame>
      <p:sp>
        <p:nvSpPr>
          <p:cNvPr id="12" name="Rectangle 11"/>
          <p:cNvSpPr/>
          <p:nvPr userDrawn="1">
            <p:custDataLst>
              <p:tags r:id="rId3"/>
            </p:custDataLst>
          </p:nvPr>
        </p:nvSpPr>
        <p:spPr>
          <a:xfrm>
            <a:off x="7"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0" tIns="38075" rIns="76150" bIns="38075" rtlCol="0" anchor="ctr"/>
          <a:lstStyle/>
          <a:p>
            <a:pPr algn="ctr" defTabSz="1087658"/>
            <a:endParaRPr lang="en-US" sz="2199">
              <a:solidFill>
                <a:prstClr val="white"/>
              </a:solidFill>
            </a:endParaRPr>
          </a:p>
        </p:txBody>
      </p:sp>
      <p:sp>
        <p:nvSpPr>
          <p:cNvPr id="2" name="Title 1"/>
          <p:cNvSpPr>
            <a:spLocks noGrp="1"/>
          </p:cNvSpPr>
          <p:nvPr>
            <p:ph type="title"/>
            <p:custDataLst>
              <p:tags r:id="rId4"/>
            </p:custDataLst>
          </p:nvPr>
        </p:nvSpPr>
        <p:spPr>
          <a:xfrm>
            <a:off x="762004" y="2"/>
            <a:ext cx="11430000" cy="646042"/>
          </a:xfrm>
        </p:spPr>
        <p:txBody>
          <a:bodyPr>
            <a:noAutofit/>
          </a:bodyPr>
          <a:lstStyle>
            <a:lvl1pPr marL="225425" indent="0">
              <a:defRPr sz="4400"/>
            </a:lvl1pPr>
          </a:lstStyle>
          <a:p>
            <a:endParaRPr lang="en-US" dirty="0"/>
          </a:p>
        </p:txBody>
      </p:sp>
      <p:sp>
        <p:nvSpPr>
          <p:cNvPr id="6" name="Text Placeholder 5"/>
          <p:cNvSpPr>
            <a:spLocks noGrp="1"/>
          </p:cNvSpPr>
          <p:nvPr>
            <p:ph type="body" sz="quarter" idx="12" hasCustomPrompt="1"/>
            <p:custDataLst>
              <p:tags r:id="rId5"/>
            </p:custDataLst>
          </p:nvPr>
        </p:nvSpPr>
        <p:spPr>
          <a:xfrm>
            <a:off x="762004" y="573618"/>
            <a:ext cx="11430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59" indent="0">
              <a:buNone/>
              <a:defRPr/>
            </a:lvl2pPr>
            <a:lvl3pPr marL="588234" indent="0">
              <a:buNone/>
              <a:defRPr/>
            </a:lvl3pPr>
            <a:lvl4pPr marL="869792" indent="0">
              <a:buNone/>
              <a:defRPr/>
            </a:lvl4pPr>
            <a:lvl5pPr marL="1105085" indent="0">
              <a:buNone/>
              <a:defRPr/>
            </a:lvl5pPr>
          </a:lstStyle>
          <a:p>
            <a:pPr lvl="0"/>
            <a:r>
              <a:rPr lang="en-US" dirty="0"/>
              <a:t>Click to add subtitle</a:t>
            </a:r>
          </a:p>
        </p:txBody>
      </p:sp>
      <p:sp>
        <p:nvSpPr>
          <p:cNvPr id="9" name="Rectangle 8"/>
          <p:cNvSpPr/>
          <p:nvPr userDrawn="1">
            <p:custDataLst>
              <p:tags r:id="rId6"/>
            </p:custDataLst>
          </p:nvPr>
        </p:nvSpPr>
        <p:spPr>
          <a:xfrm>
            <a:off x="1" y="1"/>
            <a:ext cx="762000" cy="68564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3" tIns="38072" rIns="76143" bIns="38072" rtlCol="0" anchor="ctr">
            <a:noAutofit/>
          </a:bodyPr>
          <a:lstStyle/>
          <a:p>
            <a:pPr algn="ctr" defTabSz="1087658"/>
            <a:endParaRPr lang="en-US" sz="2199">
              <a:solidFill>
                <a:prstClr val="white"/>
              </a:solidFill>
            </a:endParaRPr>
          </a:p>
        </p:txBody>
      </p:sp>
      <p:sp>
        <p:nvSpPr>
          <p:cNvPr id="15" name="Slide Number Placeholder 4"/>
          <p:cNvSpPr>
            <a:spLocks noGrp="1"/>
          </p:cNvSpPr>
          <p:nvPr>
            <p:ph type="sldNum" sz="quarter" idx="16"/>
            <p:custDataLst>
              <p:tags r:id="rId7"/>
            </p:custDataLst>
          </p:nvPr>
        </p:nvSpPr>
        <p:spPr>
          <a:xfrm>
            <a:off x="11430008" y="6478601"/>
            <a:ext cx="761999" cy="379413"/>
          </a:xfrm>
          <a:prstGeom prst="rect">
            <a:avLst/>
          </a:prstGeom>
        </p:spPr>
        <p:txBody>
          <a:bodyPr/>
          <a:lstStyle/>
          <a:p>
            <a:pPr defTabSz="914247"/>
            <a:fld id="{6A4C1A4A-E5E6-4CC1-B72C-A20A4EB3E2D2}" type="slidenum">
              <a:rPr lang="en-US" sz="1900" smtClean="0">
                <a:solidFill>
                  <a:srgbClr val="505050"/>
                </a:solidFill>
              </a:rPr>
              <a:pPr defTabSz="914247"/>
              <a:t>‹#›</a:t>
            </a:fld>
            <a:endParaRPr lang="en-US" sz="1900" dirty="0">
              <a:solidFill>
                <a:srgbClr val="505050"/>
              </a:solidFill>
            </a:endParaRPr>
          </a:p>
        </p:txBody>
      </p:sp>
      <p:sp>
        <p:nvSpPr>
          <p:cNvPr id="10" name="Footer Placeholder 3"/>
          <p:cNvSpPr>
            <a:spLocks noGrp="1"/>
          </p:cNvSpPr>
          <p:nvPr>
            <p:ph type="ftr" sz="quarter" idx="11"/>
            <p:custDataLst>
              <p:tags r:id="rId8"/>
            </p:custDataLst>
          </p:nvPr>
        </p:nvSpPr>
        <p:spPr>
          <a:xfrm>
            <a:off x="3048000" y="6477887"/>
            <a:ext cx="8382000" cy="380127"/>
          </a:xfrm>
          <a:prstGeom prst="rect">
            <a:avLst/>
          </a:prstGeom>
        </p:spPr>
        <p:txBody>
          <a:bodyPr/>
          <a:lstStyle/>
          <a:p>
            <a:pPr defTabSz="914247"/>
            <a:endParaRPr lang="en-US" sz="1900" dirty="0">
              <a:solidFill>
                <a:srgbClr val="505050"/>
              </a:solidFill>
            </a:endParaRPr>
          </a:p>
        </p:txBody>
      </p:sp>
      <p:sp>
        <p:nvSpPr>
          <p:cNvPr id="11" name="Footer Placeholder 2"/>
          <p:cNvSpPr txBox="1">
            <a:spLocks/>
          </p:cNvSpPr>
          <p:nvPr userDrawn="1">
            <p:custDataLst>
              <p:tags r:id="rId9"/>
            </p:custDataLst>
          </p:nvPr>
        </p:nvSpPr>
        <p:spPr>
          <a:xfrm>
            <a:off x="762000" y="6478601"/>
            <a:ext cx="2286000" cy="379413"/>
          </a:xfrm>
          <a:prstGeom prst="rect">
            <a:avLst/>
          </a:prstGeom>
        </p:spPr>
        <p:txBody>
          <a:bodyPr lIns="380752" tIns="38075" rIns="76150" bIns="3807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solidFill>
                  <a:srgbClr val="505050"/>
                </a:solidFill>
                <a:ea typeface="Segoe UI" pitchFamily="34" charset="0"/>
                <a:cs typeface="Segoe UI" pitchFamily="34" charset="0"/>
              </a:rPr>
              <a:t>EPG | MICROSOFT CONFIDENTIAL</a:t>
            </a:r>
          </a:p>
        </p:txBody>
      </p:sp>
    </p:spTree>
    <p:extLst>
      <p:ext uri="{BB962C8B-B14F-4D97-AF65-F5344CB8AC3E}">
        <p14:creationId xmlns:p14="http://schemas.microsoft.com/office/powerpoint/2010/main" val="17902921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09541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7221482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9255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5583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8403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D156F0-E6C8-4D6A-A366-4B20ACBD963E}"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29005050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1855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7440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37967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600191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39442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379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2379043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76667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77518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9099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D156F0-E6C8-4D6A-A366-4B20ACBD963E}"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52582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443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8186088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6722266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86428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11950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5067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80509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840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822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9594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156F0-E6C8-4D6A-A366-4B20ACBD963E}"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31049776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0388518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92136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919925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6571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Blue Tile Tit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458"/>
            <a:ext cx="12192000" cy="6867460"/>
          </a:xfrm>
          <a:prstGeom prst="rect">
            <a:avLst/>
          </a:prstGeom>
        </p:spPr>
      </p:pic>
      <p:sp>
        <p:nvSpPr>
          <p:cNvPr id="9" name="Text Placeholder 8"/>
          <p:cNvSpPr>
            <a:spLocks noGrp="1"/>
          </p:cNvSpPr>
          <p:nvPr>
            <p:ph type="body" sz="quarter" idx="10" hasCustomPrompt="1"/>
          </p:nvPr>
        </p:nvSpPr>
        <p:spPr>
          <a:xfrm>
            <a:off x="4" y="4266148"/>
            <a:ext cx="4466561" cy="1313180"/>
          </a:xfrm>
          <a:solidFill>
            <a:srgbClr val="003963">
              <a:alpha val="90000"/>
            </a:srgbClr>
          </a:solidFill>
        </p:spPr>
        <p:txBody>
          <a:bodyPr/>
          <a:lstStyle>
            <a:lvl1pPr marL="0" indent="0">
              <a:lnSpc>
                <a:spcPts val="3811"/>
              </a:lnSpc>
              <a:spcBef>
                <a:spcPts val="0"/>
              </a:spcBef>
              <a:buFontTx/>
              <a:buNone/>
              <a:defRPr sz="3456">
                <a:solidFill>
                  <a:schemeClr val="bg1"/>
                </a:solidFill>
              </a:defRPr>
            </a:lvl1pPr>
            <a:lvl2pPr marL="0" indent="0">
              <a:lnSpc>
                <a:spcPts val="2065"/>
              </a:lnSpc>
              <a:spcBef>
                <a:spcPts val="2858"/>
              </a:spcBef>
              <a:spcAft>
                <a:spcPts val="1907"/>
              </a:spcAft>
              <a:buFontTx/>
              <a:buNone/>
              <a:defRPr sz="1728">
                <a:solidFill>
                  <a:schemeClr val="bg1"/>
                </a:solidFill>
              </a:defRPr>
            </a:lvl2pPr>
            <a:lvl3pPr marL="182797" indent="-181537">
              <a:lnSpc>
                <a:spcPts val="2143"/>
              </a:lnSpc>
              <a:spcBef>
                <a:spcPts val="0"/>
              </a:spcBef>
              <a:defRPr sz="1589">
                <a:solidFill>
                  <a:schemeClr val="bg1"/>
                </a:solidFill>
              </a:defRPr>
            </a:lvl3pPr>
            <a:lvl4pPr marL="182797" indent="-181537">
              <a:lnSpc>
                <a:spcPts val="2143"/>
              </a:lnSpc>
              <a:spcBef>
                <a:spcPts val="0"/>
              </a:spcBef>
              <a:defRPr sz="1589">
                <a:solidFill>
                  <a:schemeClr val="bg1"/>
                </a:solidFill>
              </a:defRPr>
            </a:lvl4pPr>
            <a:lvl5pPr marL="182797" indent="-181537">
              <a:lnSpc>
                <a:spcPts val="2143"/>
              </a:lnSpc>
              <a:spcBef>
                <a:spcPts val="0"/>
              </a:spcBef>
              <a:defRPr sz="1589">
                <a:solidFill>
                  <a:schemeClr val="bg1"/>
                </a:solidFill>
              </a:defRPr>
            </a:lvl5pPr>
          </a:lstStyle>
          <a:p>
            <a:pPr lvl="0"/>
            <a:r>
              <a:rPr lang="en-US" dirty="0"/>
              <a:t>Title</a:t>
            </a:r>
          </a:p>
          <a:p>
            <a:pPr lvl="1"/>
            <a:r>
              <a:rPr lang="en-US" dirty="0"/>
              <a:t>Second level</a:t>
            </a:r>
          </a:p>
        </p:txBody>
      </p:sp>
      <p:sp>
        <p:nvSpPr>
          <p:cNvPr id="3" name="TextBox 2"/>
          <p:cNvSpPr txBox="1"/>
          <p:nvPr/>
        </p:nvSpPr>
        <p:spPr>
          <a:xfrm>
            <a:off x="-1783299" y="-448276"/>
            <a:ext cx="896425" cy="896552"/>
          </a:xfrm>
          <a:prstGeom prst="rect">
            <a:avLst/>
          </a:prstGeom>
          <a:noFill/>
        </p:spPr>
        <p:txBody>
          <a:bodyPr wrap="none" lIns="145222" tIns="116177" rIns="145222" bIns="116177" rtlCol="0">
            <a:noAutofit/>
          </a:bodyPr>
          <a:lstStyle/>
          <a:p>
            <a:pPr>
              <a:lnSpc>
                <a:spcPct val="90000"/>
              </a:lnSpc>
              <a:spcAft>
                <a:spcPts val="476"/>
              </a:spcAft>
            </a:pPr>
            <a:endParaRPr lang="en-US" sz="1907" dirty="0">
              <a:gradFill>
                <a:gsLst>
                  <a:gs pos="2917">
                    <a:schemeClr val="tx1"/>
                  </a:gs>
                  <a:gs pos="30000">
                    <a:schemeClr val="tx1"/>
                  </a:gs>
                </a:gsLst>
                <a:lin ang="5400000" scaled="0"/>
              </a:gradFill>
            </a:endParaRPr>
          </a:p>
        </p:txBody>
      </p:sp>
      <p:sp>
        <p:nvSpPr>
          <p:cNvPr id="2" name="TextBox 1"/>
          <p:cNvSpPr txBox="1"/>
          <p:nvPr/>
        </p:nvSpPr>
        <p:spPr>
          <a:xfrm>
            <a:off x="15605765" y="-3195558"/>
            <a:ext cx="896425" cy="896552"/>
          </a:xfrm>
          <a:prstGeom prst="rect">
            <a:avLst/>
          </a:prstGeom>
          <a:noFill/>
        </p:spPr>
        <p:txBody>
          <a:bodyPr wrap="none" lIns="145222" tIns="116177" rIns="145222" bIns="116177" rtlCol="0">
            <a:noAutofit/>
          </a:bodyPr>
          <a:lstStyle/>
          <a:p>
            <a:pPr>
              <a:lnSpc>
                <a:spcPct val="90000"/>
              </a:lnSpc>
              <a:spcAft>
                <a:spcPts val="476"/>
              </a:spcAft>
            </a:pPr>
            <a:endParaRPr lang="en-US" sz="1907" dirty="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93234" y="93989"/>
            <a:ext cx="1720967" cy="569743"/>
          </a:xfrm>
          <a:prstGeom prst="rect">
            <a:avLst/>
          </a:prstGeom>
        </p:spPr>
      </p:pic>
    </p:spTree>
    <p:extLst>
      <p:ext uri="{BB962C8B-B14F-4D97-AF65-F5344CB8AC3E}">
        <p14:creationId xmlns:p14="http://schemas.microsoft.com/office/powerpoint/2010/main" val="63242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3" y="6437245"/>
            <a:ext cx="3859607" cy="134483"/>
          </a:xfrm>
          <a:prstGeom prst="rect">
            <a:avLst/>
          </a:prstGeom>
        </p:spPr>
        <p:txBody>
          <a:bodyPr/>
          <a:lstStyle>
            <a:lvl1pPr>
              <a:defRPr>
                <a:solidFill>
                  <a:schemeClr val="tx2"/>
                </a:solidFill>
              </a:defRPr>
            </a:lvl1pPr>
          </a:lstStyle>
          <a:p>
            <a:r>
              <a:rPr lang="en-US"/>
              <a:t>Microsoft Confidential – Internal Use Only </a:t>
            </a:r>
            <a:endParaRPr lang="en-US" dirty="0"/>
          </a:p>
        </p:txBody>
      </p:sp>
      <p:sp>
        <p:nvSpPr>
          <p:cNvPr id="6" name="Slide Number Placeholder 5"/>
          <p:cNvSpPr>
            <a:spLocks noGrp="1"/>
          </p:cNvSpPr>
          <p:nvPr>
            <p:ph type="sldNum" sz="quarter" idx="12"/>
          </p:nvPr>
        </p:nvSpPr>
        <p:spPr>
          <a:xfrm>
            <a:off x="11367171" y="6437245"/>
            <a:ext cx="555596" cy="134483"/>
          </a:xfrm>
          <a:prstGeom prst="rect">
            <a:avLst/>
          </a:prstGeom>
        </p:spPr>
        <p:txBody>
          <a:bodyPr/>
          <a:lstStyle>
            <a:lvl1pPr>
              <a:defRPr>
                <a:solidFill>
                  <a:schemeClr val="tx2"/>
                </a:solidFill>
              </a:defRPr>
            </a:lvl1pPr>
          </a:lstStyle>
          <a:p>
            <a:fld id="{701EF8F4-3127-4F0B-9FA1-9C31610D72B1}" type="slidenum">
              <a:rPr lang="en-US" smtClean="0"/>
              <a:pPr/>
              <a:t>‹#›</a:t>
            </a:fld>
            <a:endParaRPr lang="en-US" dirty="0"/>
          </a:p>
        </p:txBody>
      </p:sp>
      <p:sp>
        <p:nvSpPr>
          <p:cNvPr id="7" name="Text Placeholder 4"/>
          <p:cNvSpPr>
            <a:spLocks noGrp="1"/>
          </p:cNvSpPr>
          <p:nvPr>
            <p:ph type="body" sz="quarter" idx="13"/>
          </p:nvPr>
        </p:nvSpPr>
        <p:spPr>
          <a:xfrm>
            <a:off x="269244" y="361912"/>
            <a:ext cx="10757097" cy="1004683"/>
          </a:xfrm>
          <a:prstGeom prst="rect">
            <a:avLst/>
          </a:prstGeom>
        </p:spPr>
        <p:txBody>
          <a:bodyPr lIns="146304" tIns="91440" rIns="146304" bIns="91440">
            <a:noAutofit/>
          </a:bodyPr>
          <a:lstStyle>
            <a:lvl1pPr marL="0" indent="0">
              <a:lnSpc>
                <a:spcPct val="90000"/>
              </a:lnSpc>
              <a:spcBef>
                <a:spcPts val="953"/>
              </a:spcBef>
              <a:spcAft>
                <a:spcPts val="1907"/>
              </a:spcAft>
              <a:buFontTx/>
              <a:buNone/>
              <a:defRPr lang="en-US" sz="3840" b="0" i="0" kern="1200" spc="-84" baseline="0" dirty="0" smtClean="0">
                <a:solidFill>
                  <a:schemeClr val="tx2"/>
                </a:solidFill>
                <a:latin typeface="+mj-lt"/>
                <a:ea typeface="+mn-ea"/>
                <a:cs typeface="+mn-cs"/>
              </a:defRPr>
            </a:lvl1pPr>
          </a:lstStyle>
          <a:p>
            <a:pPr marL="0" marR="0" lvl="0" indent="0" algn="l" defTabSz="740713" rtl="0" eaLnBrk="1" fontAlgn="auto" latinLnBrk="0" hangingPunct="1">
              <a:lnSpc>
                <a:spcPct val="90000"/>
              </a:lnSpc>
              <a:spcBef>
                <a:spcPts val="953"/>
              </a:spcBef>
              <a:spcAft>
                <a:spcPts val="1907"/>
              </a:spcAft>
              <a:buClrTx/>
              <a:buSzPct val="90000"/>
              <a:buFontTx/>
              <a:buNone/>
              <a:tabLst/>
            </a:pPr>
            <a:r>
              <a:rPr lang="en-US" dirty="0"/>
              <a:t>Click to edit Master text styles</a:t>
            </a:r>
          </a:p>
        </p:txBody>
      </p:sp>
    </p:spTree>
    <p:extLst>
      <p:ext uri="{BB962C8B-B14F-4D97-AF65-F5344CB8AC3E}">
        <p14:creationId xmlns:p14="http://schemas.microsoft.com/office/powerpoint/2010/main" val="311217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4" y="231400"/>
            <a:ext cx="10975657" cy="914400"/>
          </a:xfrm>
        </p:spPr>
        <p:txBody>
          <a:bodyPr/>
          <a:lstStyle>
            <a:lvl1pPr>
              <a:defRPr sz="4800" spc="-120" baseline="0"/>
            </a:lvl1pPr>
          </a:lstStyle>
          <a:p>
            <a:r>
              <a:rPr lang="en-US" dirty="0"/>
              <a:t>Click to edit Master title style</a:t>
            </a:r>
          </a:p>
        </p:txBody>
      </p:sp>
      <p:sp>
        <p:nvSpPr>
          <p:cNvPr id="3" name="TextBox 2"/>
          <p:cNvSpPr txBox="1"/>
          <p:nvPr userDrawn="1"/>
        </p:nvSpPr>
        <p:spPr>
          <a:xfrm>
            <a:off x="11671169" y="6508287"/>
            <a:ext cx="365855" cy="166199"/>
          </a:xfrm>
          <a:prstGeom prst="rect">
            <a:avLst/>
          </a:prstGeom>
          <a:noFill/>
        </p:spPr>
        <p:txBody>
          <a:bodyPr wrap="square" lIns="0" tIns="0" rIns="0" bIns="0" rtlCol="0">
            <a:spAutoFit/>
          </a:bodyPr>
          <a:lstStyle/>
          <a:p>
            <a:pPr marL="0" algn="l" defTabSz="1097236" rtl="0" eaLnBrk="1" latinLnBrk="0" hangingPunct="1">
              <a:tabLst>
                <a:tab pos="276226" algn="l"/>
              </a:tabLst>
            </a:pPr>
            <a:fld id="{2015F7A6-E3E7-448A-96A9-0A291B5DECAB}" type="slidenum">
              <a:rPr lang="en-US" sz="1080" kern="1200" smtClean="0">
                <a:gradFill>
                  <a:gsLst>
                    <a:gs pos="0">
                      <a:schemeClr val="accent3"/>
                    </a:gs>
                    <a:gs pos="86000">
                      <a:schemeClr val="accent3"/>
                    </a:gs>
                  </a:gsLst>
                  <a:lin ang="5400000" scaled="0"/>
                </a:gradFill>
                <a:latin typeface="+mn-lt"/>
                <a:ea typeface="+mn-ea"/>
                <a:cs typeface="+mn-cs"/>
              </a:rPr>
              <a:pPr marL="0" algn="l" defTabSz="1097236" rtl="0" eaLnBrk="1" latinLnBrk="0" hangingPunct="1">
                <a:tabLst>
                  <a:tab pos="276226" algn="l"/>
                </a:tabLst>
              </a:pPr>
              <a:t>‹#›</a:t>
            </a:fld>
            <a:endParaRPr lang="en-US" sz="1080" kern="1200" dirty="0">
              <a:gradFill>
                <a:gsLst>
                  <a:gs pos="0">
                    <a:schemeClr val="accent3"/>
                  </a:gs>
                  <a:gs pos="86000">
                    <a:schemeClr val="accent3"/>
                  </a:gs>
                </a:gsLst>
                <a:lin ang="5400000" scaled="0"/>
              </a:gradFill>
              <a:latin typeface="+mn-lt"/>
              <a:ea typeface="+mn-ea"/>
              <a:cs typeface="+mn-cs"/>
            </a:endParaRPr>
          </a:p>
        </p:txBody>
      </p:sp>
      <p:cxnSp>
        <p:nvCxnSpPr>
          <p:cNvPr id="4" name="Straight Connector 3"/>
          <p:cNvCxnSpPr/>
          <p:nvPr userDrawn="1"/>
        </p:nvCxnSpPr>
        <p:spPr>
          <a:xfrm rot="5400000">
            <a:off x="11345579" y="6577534"/>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16572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800"/>
            </a:lvl2pPr>
            <a:lvl3pPr marL="201680" indent="0">
              <a:buNone/>
              <a:defRPr/>
            </a:lvl3pPr>
            <a:lvl4pPr marL="403360" indent="0">
              <a:buNone/>
              <a:defRPr/>
            </a:lvl4pPr>
            <a:lvl5pPr marL="60504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731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18"/>
            </a:lvl1pPr>
          </a:lstStyle>
          <a:p>
            <a:r>
              <a:rPr lang="en-US"/>
              <a:t>Click to edit Master title style</a:t>
            </a:r>
            <a:endParaRPr lang="en-US" dirty="0"/>
          </a:p>
        </p:txBody>
      </p:sp>
    </p:spTree>
    <p:extLst>
      <p:ext uri="{BB962C8B-B14F-4D97-AF65-F5344CB8AC3E}">
        <p14:creationId xmlns:p14="http://schemas.microsoft.com/office/powerpoint/2010/main" val="11205797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9103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D156F0-E6C8-4D6A-A366-4B20ACBD963E}"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36121363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611348" y="1449389"/>
            <a:ext cx="10975658" cy="2001673"/>
          </a:xfrm>
        </p:spPr>
        <p:txBody>
          <a:bodyPr>
            <a:spAutoFit/>
          </a:bodyPr>
          <a:lstStyle>
            <a:lvl1pPr marL="0" indent="0">
              <a:spcBef>
                <a:spcPts val="0"/>
              </a:spcBef>
              <a:spcAft>
                <a:spcPts val="600"/>
              </a:spcAft>
              <a:buNone/>
              <a:defRPr sz="2800"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2000">
                <a:latin typeface="Segoe UI Light" pitchFamily="34" charset="0"/>
                <a:ea typeface="Segoe UI" pitchFamily="34" charset="0"/>
                <a:cs typeface="Segoe UI"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31709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948178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17768759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7529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20526560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798" y="1103801"/>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41955739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37664525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4229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41293537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73228131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D156F0-E6C8-4D6A-A366-4B20ACBD963E}"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FEBDD-0E6F-4474-B3B2-DA9B327F7AF4}" type="slidenum">
              <a:rPr lang="en-US" smtClean="0"/>
              <a:t>‹#›</a:t>
            </a:fld>
            <a:endParaRPr lang="en-US"/>
          </a:p>
        </p:txBody>
      </p:sp>
    </p:spTree>
    <p:extLst>
      <p:ext uri="{BB962C8B-B14F-4D97-AF65-F5344CB8AC3E}">
        <p14:creationId xmlns:p14="http://schemas.microsoft.com/office/powerpoint/2010/main" val="3739012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928" y="1024119"/>
            <a:ext cx="11655078" cy="506972"/>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03931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38413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9824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30634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1502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61885518"/>
      </p:ext>
    </p:extLst>
  </p:cSld>
  <p:clrMapOvr>
    <a:overrideClrMapping bg1="dk1" tx1="lt1" bg2="dk2" tx2="lt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97519312"/>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848661758"/>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886622034"/>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399772583"/>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theme" Target="../theme/theme10.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vmlDrawing" Target="../drawings/vmlDrawing1.vml"/><Relationship Id="rId3" Type="http://schemas.openxmlformats.org/officeDocument/2006/relationships/slideLayout" Target="../slideLayouts/slideLayout14.xml"/><Relationship Id="rId21"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ags" Target="../tags/tag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ags" Target="../tags/tag1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vmlDrawing" Target="../drawings/vmlDrawing18.v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6.emf"/><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oleObject" Target="../embeddings/oleObject18.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theme" Target="../theme/theme4.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theme" Target="../theme/theme6.xml"/><Relationship Id="rId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theme" Target="../theme/theme7.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image" Target="../media/image23.emf"/><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theme" Target="../theme/theme8.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image" Target="../media/image27.png"/><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theme" Target="../theme/theme9.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156F0-E6C8-4D6A-A366-4B20ACBD963E}"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FEBDD-0E6F-4474-B3B2-DA9B327F7AF4}" type="slidenum">
              <a:rPr lang="en-US" smtClean="0"/>
              <a:t>‹#›</a:t>
            </a:fld>
            <a:endParaRPr lang="en-US"/>
          </a:p>
        </p:txBody>
      </p:sp>
    </p:spTree>
    <p:extLst>
      <p:ext uri="{BB962C8B-B14F-4D97-AF65-F5344CB8AC3E}">
        <p14:creationId xmlns:p14="http://schemas.microsoft.com/office/powerpoint/2010/main" val="326058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215691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3" r:id="rId12"/>
    <p:sldLayoutId id="2147483854" r:id="rId13"/>
    <p:sldLayoutId id="2147483855" r:id="rId14"/>
    <p:sldLayoutId id="2147483856" r:id="rId15"/>
    <p:sldLayoutId id="2147483857" r:id="rId16"/>
    <p:sldLayoutId id="2147483858"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9" r:id="rId26"/>
    <p:sldLayoutId id="2147483870" r:id="rId27"/>
    <p:sldLayoutId id="2147483871" r:id="rId28"/>
    <p:sldLayoutId id="2147483872" r:id="rId29"/>
    <p:sldLayoutId id="2147483873" r:id="rId30"/>
    <p:sldLayoutId id="2147483874" r:id="rId31"/>
    <p:sldLayoutId id="2147483875" r:id="rId32"/>
    <p:sldLayoutId id="2147483877" r:id="rId33"/>
    <p:sldLayoutId id="2147483878" r:id="rId34"/>
    <p:sldLayoutId id="2147483879" r:id="rId35"/>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20" imgW="377" imgH="377" progId="TCLayout.ActiveDocument.1">
                  <p:embed/>
                </p:oleObj>
              </mc:Choice>
              <mc:Fallback>
                <p:oleObj name="think-cell Slide" r:id="rId20" imgW="377" imgH="377" progId="TCLayout.ActiveDocument.1">
                  <p:embed/>
                  <p:pic>
                    <p:nvPicPr>
                      <p:cNvPr id="3" name="Object 2" hidden="1"/>
                      <p:cNvPicPr/>
                      <p:nvPr/>
                    </p:nvPicPr>
                    <p:blipFill>
                      <a:blip r:embed="rId2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t">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18815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8440" name="think-cell Slide" r:id="rId22" imgW="383" imgH="384" progId="TCLayout.ActiveDocument.1">
                  <p:embed/>
                </p:oleObj>
              </mc:Choice>
              <mc:Fallback>
                <p:oleObj name="think-cell Slide" r:id="rId22" imgW="383" imgH="384"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187200161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134176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70300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9114695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9" r:id="rId6"/>
    <p:sldLayoutId id="2147483740" r:id="rId7"/>
    <p:sldLayoutId id="2147483741" r:id="rId8"/>
    <p:sldLayoutId id="2147483742" r:id="rId9"/>
    <p:sldLayoutId id="2147483743" r:id="rId10"/>
  </p:sldLayoutIdLst>
  <p:transition>
    <p:fade/>
  </p:transition>
  <p:hf sldNum="0" hdr="0" ftr="0" dt="0"/>
  <p:txStyles>
    <p:titleStyle>
      <a:lvl1pPr algn="l" defTabSz="914400" rtl="0" eaLnBrk="1" latinLnBrk="0" hangingPunct="1">
        <a:lnSpc>
          <a:spcPct val="90000"/>
        </a:lnSpc>
        <a:spcBef>
          <a:spcPct val="0"/>
        </a:spcBef>
        <a:buNone/>
        <a:defRPr sz="4400" kern="1200">
          <a:solidFill>
            <a:srgbClr val="0171B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5197000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64076939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6" r:id="rId6"/>
    <p:sldLayoutId id="2147483757" r:id="rId7"/>
    <p:sldLayoutId id="2147483758" r:id="rId8"/>
    <p:sldLayoutId id="2147483759" r:id="rId9"/>
    <p:sldLayoutId id="2147483760" r:id="rId10"/>
    <p:sldLayoutId id="2147483762" r:id="rId11"/>
    <p:sldLayoutId id="2147483763" r:id="rId12"/>
    <p:sldLayoutId id="2147483764" r:id="rId13"/>
    <p:sldLayoutId id="2147483765" r:id="rId14"/>
    <p:sldLayoutId id="2147483766" r:id="rId15"/>
    <p:sldLayoutId id="2147483767"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Lst>
  <p:transition spd="slow">
    <p:cover/>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5"/>
          <a:stretch>
            <a:fillRect/>
          </a:stretch>
        </p:blipFill>
        <p:spPr>
          <a:xfrm rot="5400000">
            <a:off x="10751182" y="1670556"/>
            <a:ext cx="4527899" cy="1138913"/>
          </a:xfrm>
          <a:prstGeom prst="rect">
            <a:avLst/>
          </a:prstGeom>
        </p:spPr>
      </p:pic>
    </p:spTree>
    <p:extLst>
      <p:ext uri="{BB962C8B-B14F-4D97-AF65-F5344CB8AC3E}">
        <p14:creationId xmlns:p14="http://schemas.microsoft.com/office/powerpoint/2010/main" val="90365889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9" r:id="rId17"/>
    <p:sldLayoutId id="2147483800" r:id="rId18"/>
    <p:sldLayoutId id="2147483801" r:id="rId19"/>
    <p:sldLayoutId id="2147483802" r:id="rId20"/>
    <p:sldLayoutId id="2147483803" r:id="rId21"/>
    <p:sldLayoutId id="2147483804" r:id="rId22"/>
    <p:sldLayoutId id="2147483805" r:id="rId23"/>
  </p:sldLayoutIdLst>
  <p:transition advClick="0">
    <p:fade/>
  </p:transition>
  <p:txStyles>
    <p:titleStyle>
      <a:lvl1pPr algn="l" defTabSz="914462"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0001422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8" r:id="rId19"/>
    <p:sldLayoutId id="2147483829" r:id="rId20"/>
    <p:sldLayoutId id="2147483830" r:id="rId21"/>
    <p:sldLayoutId id="2147483833" r:id="rId22"/>
    <p:sldLayoutId id="2147483834" r:id="rId23"/>
    <p:sldLayoutId id="214748383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0.xml"/><Relationship Id="rId16" Type="http://schemas.openxmlformats.org/officeDocument/2006/relationships/image" Target="../media/image115.png"/><Relationship Id="rId1" Type="http://schemas.openxmlformats.org/officeDocument/2006/relationships/slideLayout" Target="../slideLayouts/slideLayout140.xml"/><Relationship Id="rId6" Type="http://schemas.microsoft.com/office/2007/relationships/hdphoto" Target="../media/hdphoto2.wdp"/><Relationship Id="rId11" Type="http://schemas.openxmlformats.org/officeDocument/2006/relationships/image" Target="../media/image110.png"/><Relationship Id="rId5" Type="http://schemas.openxmlformats.org/officeDocument/2006/relationships/image" Target="../media/image105.png"/><Relationship Id="rId15" Type="http://schemas.openxmlformats.org/officeDocument/2006/relationships/image" Target="../media/image114.png"/><Relationship Id="rId10" Type="http://schemas.openxmlformats.org/officeDocument/2006/relationships/image" Target="../media/image109.png"/><Relationship Id="rId4" Type="http://schemas.microsoft.com/office/2007/relationships/hdphoto" Target="../media/hdphoto1.wdp"/><Relationship Id="rId9" Type="http://schemas.openxmlformats.org/officeDocument/2006/relationships/image" Target="../media/image108.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hyperlink" Target="https://docs.microsoft.com/en-us/azure/active-directory/active-directory-hybrid-identity-design-considerations-hybrid-id-management-tasks" TargetMode="External"/><Relationship Id="rId3" Type="http://schemas.openxmlformats.org/officeDocument/2006/relationships/tags" Target="../tags/tag35.xml"/><Relationship Id="rId7" Type="http://schemas.openxmlformats.org/officeDocument/2006/relationships/notesSlide" Target="../notesSlides/notesSlide11.xml"/><Relationship Id="rId12" Type="http://schemas.openxmlformats.org/officeDocument/2006/relationships/hyperlink" Target="https://docs.microsoft.com/en-us/azure/active-directory/active-directory-identityprotection" TargetMode="External"/><Relationship Id="rId17" Type="http://schemas.microsoft.com/office/2007/relationships/hdphoto" Target="../media/hdphoto3.wdp"/><Relationship Id="rId2" Type="http://schemas.openxmlformats.org/officeDocument/2006/relationships/tags" Target="../tags/tag34.xml"/><Relationship Id="rId16" Type="http://schemas.openxmlformats.org/officeDocument/2006/relationships/image" Target="../media/image116.png"/><Relationship Id="rId1" Type="http://schemas.openxmlformats.org/officeDocument/2006/relationships/vmlDrawing" Target="../drawings/vmlDrawing23.vml"/><Relationship Id="rId6" Type="http://schemas.openxmlformats.org/officeDocument/2006/relationships/slideLayout" Target="../slideLayouts/slideLayout31.xml"/><Relationship Id="rId11" Type="http://schemas.openxmlformats.org/officeDocument/2006/relationships/hyperlink" Target="https://docs.microsoft.com/en-us/azure/active-directory/connect/active-directory-aadconnectfed-whatis" TargetMode="External"/><Relationship Id="rId5" Type="http://schemas.openxmlformats.org/officeDocument/2006/relationships/tags" Target="../tags/tag37.xml"/><Relationship Id="rId15" Type="http://schemas.openxmlformats.org/officeDocument/2006/relationships/hyperlink" Target="https://msdn.microsoft.com/en-us/library/azure/jj156090.aspx#BKMK_WhyADFS" TargetMode="External"/><Relationship Id="rId10" Type="http://schemas.openxmlformats.org/officeDocument/2006/relationships/hyperlink" Target="https://docs.microsoft.com/en-us/azure/active-directory/connect/active-directory-aadconnect-azure-adfs" TargetMode="External"/><Relationship Id="rId4" Type="http://schemas.openxmlformats.org/officeDocument/2006/relationships/tags" Target="../tags/tag36.xml"/><Relationship Id="rId9" Type="http://schemas.openxmlformats.org/officeDocument/2006/relationships/image" Target="../media/image97.emf"/><Relationship Id="rId14" Type="http://schemas.openxmlformats.org/officeDocument/2006/relationships/hyperlink" Target="https://msdn.microsoft.com/en-us/library/azure/jj156090.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12.png"/><Relationship Id="rId3" Type="http://schemas.openxmlformats.org/officeDocument/2006/relationships/image" Target="../media/image118.emf"/><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notesSlide" Target="../notesSlides/notesSlide13.xml"/><Relationship Id="rId16" Type="http://schemas.microsoft.com/office/2007/relationships/hdphoto" Target="../media/hdphoto2.wdp"/><Relationship Id="rId1" Type="http://schemas.openxmlformats.org/officeDocument/2006/relationships/slideLayout" Target="../slideLayouts/slideLayout140.xml"/><Relationship Id="rId6" Type="http://schemas.openxmlformats.org/officeDocument/2006/relationships/image" Target="../media/image121.png"/><Relationship Id="rId11" Type="http://schemas.openxmlformats.org/officeDocument/2006/relationships/image" Target="../media/image125.emf"/><Relationship Id="rId5" Type="http://schemas.openxmlformats.org/officeDocument/2006/relationships/image" Target="../media/image120.emf"/><Relationship Id="rId15" Type="http://schemas.openxmlformats.org/officeDocument/2006/relationships/image" Target="../media/image113.png"/><Relationship Id="rId10" Type="http://schemas.openxmlformats.org/officeDocument/2006/relationships/image" Target="../media/image124.png"/><Relationship Id="rId4" Type="http://schemas.openxmlformats.org/officeDocument/2006/relationships/image" Target="../media/image119.emf"/><Relationship Id="rId9" Type="http://schemas.microsoft.com/office/2007/relationships/hdphoto" Target="../media/hdphoto4.wdp"/><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hyperlink" Target="https://docs.microsoft.com/en-us/azure/traffic-manager/traffic-manager-how-traffic-manager-works" TargetMode="External"/><Relationship Id="rId3" Type="http://schemas.openxmlformats.org/officeDocument/2006/relationships/tags" Target="../tags/tag39.xml"/><Relationship Id="rId7" Type="http://schemas.openxmlformats.org/officeDocument/2006/relationships/notesSlide" Target="../notesSlides/notesSlide14.xml"/><Relationship Id="rId12" Type="http://schemas.openxmlformats.org/officeDocument/2006/relationships/hyperlink" Target="https://docs.microsoft.com/en-us/azure/resiliency/resiliency-disaster-recovery-high-availability-azure-applications" TargetMode="External"/><Relationship Id="rId2" Type="http://schemas.openxmlformats.org/officeDocument/2006/relationships/tags" Target="../tags/tag38.xml"/><Relationship Id="rId1" Type="http://schemas.openxmlformats.org/officeDocument/2006/relationships/vmlDrawing" Target="../drawings/vmlDrawing24.vml"/><Relationship Id="rId6" Type="http://schemas.openxmlformats.org/officeDocument/2006/relationships/slideLayout" Target="../slideLayouts/slideLayout31.xml"/><Relationship Id="rId11" Type="http://schemas.openxmlformats.org/officeDocument/2006/relationships/hyperlink" Target="https://azuremarketplace.microsoft.com/en-us/marketplace/" TargetMode="External"/><Relationship Id="rId5" Type="http://schemas.openxmlformats.org/officeDocument/2006/relationships/tags" Target="../tags/tag41.xml"/><Relationship Id="rId15" Type="http://schemas.openxmlformats.org/officeDocument/2006/relationships/hyperlink" Target="https://docs.microsoft.com/en-us/azure/site-recovery/site-recovery-capacity-planner" TargetMode="External"/><Relationship Id="rId10" Type="http://schemas.openxmlformats.org/officeDocument/2006/relationships/hyperlink" Target="https://docs.microsoft.com/en-us/azure/backup/backup-introduction-to-azure-backup" TargetMode="External"/><Relationship Id="rId4" Type="http://schemas.openxmlformats.org/officeDocument/2006/relationships/tags" Target="../tags/tag40.xml"/><Relationship Id="rId9" Type="http://schemas.openxmlformats.org/officeDocument/2006/relationships/image" Target="../media/image97.emf"/><Relationship Id="rId14" Type="http://schemas.openxmlformats.org/officeDocument/2006/relationships/hyperlink" Target="https://docs.microsoft.com/en-us/azure/site-recovery/site-recovery-best-practice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hyperlink" Target="https://azure.microsoft.com/en-us/documentation/articles/site-recovery-sql/#support-and-integration" TargetMode="External"/><Relationship Id="rId7" Type="http://schemas.openxmlformats.org/officeDocument/2006/relationships/image" Target="../media/image92.png"/><Relationship Id="rId12" Type="http://schemas.openxmlformats.org/officeDocument/2006/relationships/image" Target="../media/image131.png"/><Relationship Id="rId2" Type="http://schemas.openxmlformats.org/officeDocument/2006/relationships/notesSlide" Target="../notesSlides/notesSlide15.xml"/><Relationship Id="rId16" Type="http://schemas.openxmlformats.org/officeDocument/2006/relationships/image" Target="../media/image135.png"/><Relationship Id="rId1" Type="http://schemas.openxmlformats.org/officeDocument/2006/relationships/slideLayout" Target="../slideLayouts/slideLayout120.xml"/><Relationship Id="rId6" Type="http://schemas.openxmlformats.org/officeDocument/2006/relationships/image" Target="../media/image91.png"/><Relationship Id="rId11" Type="http://schemas.openxmlformats.org/officeDocument/2006/relationships/image" Target="../media/image130.png"/><Relationship Id="rId5" Type="http://schemas.openxmlformats.org/officeDocument/2006/relationships/hyperlink" Target="https://azure.microsoft.com/en-us/documentation/articles/site-recovery-vmware-to-azure/#before-you-start" TargetMode="External"/><Relationship Id="rId15" Type="http://schemas.openxmlformats.org/officeDocument/2006/relationships/image" Target="../media/image134.jpg"/><Relationship Id="rId10" Type="http://schemas.openxmlformats.org/officeDocument/2006/relationships/image" Target="../media/image129.png"/><Relationship Id="rId4" Type="http://schemas.openxmlformats.org/officeDocument/2006/relationships/hyperlink" Target="https://azure.microsoft.com/en-us/documentation/articles/site-recovery-vmm-to-azure/#before-you-start" TargetMode="External"/><Relationship Id="rId9" Type="http://schemas.openxmlformats.org/officeDocument/2006/relationships/image" Target="../media/image128.png"/><Relationship Id="rId14" Type="http://schemas.openxmlformats.org/officeDocument/2006/relationships/image" Target="../media/image13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hyperlink" Target="https://docs.microsoft.com/en-us/azure/log-analytics/log-analytics-get-started" TargetMode="External"/><Relationship Id="rId3" Type="http://schemas.openxmlformats.org/officeDocument/2006/relationships/tags" Target="../tags/tag43.xml"/><Relationship Id="rId7" Type="http://schemas.openxmlformats.org/officeDocument/2006/relationships/notesSlide" Target="../notesSlides/notesSlide17.xml"/><Relationship Id="rId12" Type="http://schemas.openxmlformats.org/officeDocument/2006/relationships/hyperlink" Target="https://blogs.technet.microsoft.com/msoms/2016/12/08/investigating-suspicious-activity-in-a-hybrid-cloud-with-oms-security/" TargetMode="Externa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slideLayout" Target="../slideLayouts/slideLayout31.xml"/><Relationship Id="rId11" Type="http://schemas.openxmlformats.org/officeDocument/2006/relationships/hyperlink" Target="https://docs.microsoft.com/en-us/azure/operations-management-suite/oms-security-getting-started" TargetMode="External"/><Relationship Id="rId5" Type="http://schemas.openxmlformats.org/officeDocument/2006/relationships/tags" Target="../tags/tag45.xml"/><Relationship Id="rId15" Type="http://schemas.openxmlformats.org/officeDocument/2006/relationships/hyperlink" Target="https://docs.microsoft.com/en-us/azure/log-analytics/log-analytics-add-solutions" TargetMode="External"/><Relationship Id="rId10" Type="http://schemas.openxmlformats.org/officeDocument/2006/relationships/hyperlink" Target="https://experience.mms.microsoft.com/" TargetMode="External"/><Relationship Id="rId4" Type="http://schemas.openxmlformats.org/officeDocument/2006/relationships/tags" Target="../tags/tag44.xml"/><Relationship Id="rId9" Type="http://schemas.openxmlformats.org/officeDocument/2006/relationships/image" Target="../media/image97.emf"/><Relationship Id="rId14" Type="http://schemas.openxmlformats.org/officeDocument/2006/relationships/hyperlink" Target="https://docs.microsoft.com/en-us/azure/log-analytics/log-analytics-windows-agents#install-the-agent-using-the-command-line" TargetMode="Externa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47.xml"/><Relationship Id="rId7" Type="http://schemas.openxmlformats.org/officeDocument/2006/relationships/slideLayout" Target="../slideLayouts/slideLayout31.xml"/><Relationship Id="rId12" Type="http://schemas.microsoft.com/office/2007/relationships/hdphoto" Target="../media/hdphoto5.wdp"/><Relationship Id="rId2" Type="http://schemas.openxmlformats.org/officeDocument/2006/relationships/tags" Target="../tags/tag46.xml"/><Relationship Id="rId1" Type="http://schemas.openxmlformats.org/officeDocument/2006/relationships/vmlDrawing" Target="../drawings/vmlDrawing26.vml"/><Relationship Id="rId6" Type="http://schemas.openxmlformats.org/officeDocument/2006/relationships/tags" Target="../tags/tag50.xml"/><Relationship Id="rId11" Type="http://schemas.openxmlformats.org/officeDocument/2006/relationships/image" Target="../media/image136.png"/><Relationship Id="rId5" Type="http://schemas.openxmlformats.org/officeDocument/2006/relationships/tags" Target="../tags/tag49.xml"/><Relationship Id="rId10" Type="http://schemas.openxmlformats.org/officeDocument/2006/relationships/image" Target="../media/image97.emf"/><Relationship Id="rId4" Type="http://schemas.openxmlformats.org/officeDocument/2006/relationships/tags" Target="../tags/tag48.xml"/><Relationship Id="rId9"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6.png"/><Relationship Id="rId3" Type="http://schemas.openxmlformats.org/officeDocument/2006/relationships/image" Target="../media/image137.emf"/><Relationship Id="rId7" Type="http://schemas.openxmlformats.org/officeDocument/2006/relationships/image" Target="../media/image140.png"/><Relationship Id="rId12" Type="http://schemas.openxmlformats.org/officeDocument/2006/relationships/image" Target="../media/image145.emf"/><Relationship Id="rId2" Type="http://schemas.openxmlformats.org/officeDocument/2006/relationships/notesSlide" Target="../notesSlides/notesSlide20.xml"/><Relationship Id="rId1" Type="http://schemas.openxmlformats.org/officeDocument/2006/relationships/slideLayout" Target="../slideLayouts/slideLayout134.xml"/><Relationship Id="rId6" Type="http://schemas.microsoft.com/office/2007/relationships/hdphoto" Target="../media/hdphoto1.wdp"/><Relationship Id="rId11" Type="http://schemas.openxmlformats.org/officeDocument/2006/relationships/image" Target="../media/image144.emf"/><Relationship Id="rId5" Type="http://schemas.openxmlformats.org/officeDocument/2006/relationships/image" Target="../media/image139.png"/><Relationship Id="rId15" Type="http://schemas.openxmlformats.org/officeDocument/2006/relationships/image" Target="../media/image148.png"/><Relationship Id="rId10" Type="http://schemas.openxmlformats.org/officeDocument/2006/relationships/image" Target="../media/image143.emf"/><Relationship Id="rId4" Type="http://schemas.openxmlformats.org/officeDocument/2006/relationships/image" Target="../media/image138.emf"/><Relationship Id="rId9" Type="http://schemas.openxmlformats.org/officeDocument/2006/relationships/image" Target="../media/image142.emf"/><Relationship Id="rId14" Type="http://schemas.openxmlformats.org/officeDocument/2006/relationships/image" Target="../media/image147.png"/></Relationships>
</file>

<file path=ppt/slides/_rels/slide2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slideLayout" Target="../slideLayouts/slideLayout31.xml"/><Relationship Id="rId7" Type="http://schemas.openxmlformats.org/officeDocument/2006/relationships/image" Target="../media/image34.emf"/><Relationship Id="rId12" Type="http://schemas.openxmlformats.org/officeDocument/2006/relationships/image" Target="../media/image37.emf"/><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97.emf"/><Relationship Id="rId11" Type="http://schemas.openxmlformats.org/officeDocument/2006/relationships/image" Target="../media/image38.emf"/><Relationship Id="rId5" Type="http://schemas.openxmlformats.org/officeDocument/2006/relationships/oleObject" Target="../embeddings/oleObject21.bin"/><Relationship Id="rId10" Type="http://schemas.openxmlformats.org/officeDocument/2006/relationships/image" Target="../media/image41.emf"/><Relationship Id="rId4" Type="http://schemas.openxmlformats.org/officeDocument/2006/relationships/notesSlide" Target="../notesSlides/notesSlide21.xml"/><Relationship Id="rId9"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xml"/><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notesSlide" Target="../notesSlides/notesSlide3.xml"/><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3" Type="http://schemas.openxmlformats.org/officeDocument/2006/relationships/image" Target="../media/image45.png"/><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png"/><Relationship Id="rId50" Type="http://schemas.openxmlformats.org/officeDocument/2006/relationships/image" Target="../media/image92.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41" Type="http://schemas.openxmlformats.org/officeDocument/2006/relationships/image" Target="../media/image83.png"/><Relationship Id="rId54" Type="http://schemas.openxmlformats.org/officeDocument/2006/relationships/image" Target="../media/image96.png"/><Relationship Id="rId1" Type="http://schemas.openxmlformats.org/officeDocument/2006/relationships/slideLayout" Target="../slideLayouts/slideLayout94.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45" Type="http://schemas.openxmlformats.org/officeDocument/2006/relationships/image" Target="../media/image87.png"/><Relationship Id="rId53" Type="http://schemas.openxmlformats.org/officeDocument/2006/relationships/image" Target="../media/image95.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91.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4" Type="http://schemas.openxmlformats.org/officeDocument/2006/relationships/image" Target="../media/image86.png"/><Relationship Id="rId52"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png"/><Relationship Id="rId8" Type="http://schemas.openxmlformats.org/officeDocument/2006/relationships/image" Target="../media/image50.png"/><Relationship Id="rId51"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31.xml"/><Relationship Id="rId7" Type="http://schemas.openxmlformats.org/officeDocument/2006/relationships/image" Target="../media/image98.png"/><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97.emf"/><Relationship Id="rId5" Type="http://schemas.openxmlformats.org/officeDocument/2006/relationships/oleObject" Target="../embeddings/oleObject21.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network-vnet-plan-design-arm/" TargetMode="Externa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hyperlink" Target="https://docs.microsoft.com/en-us/azure/virtual-machines/virtual-machines-windows-infrastructure-storage-solutions-guidelines?toc=/azure/virtual-machines/windows/toc.json" TargetMode="External"/><Relationship Id="rId18" Type="http://schemas.openxmlformats.org/officeDocument/2006/relationships/hyperlink" Target="https://docs.microsoft.com/en-us/azure/virtual-network/virtual-network-vnet-plan-design-arm" TargetMode="External"/><Relationship Id="rId3" Type="http://schemas.openxmlformats.org/officeDocument/2006/relationships/tags" Target="../tags/tag31.xml"/><Relationship Id="rId7" Type="http://schemas.openxmlformats.org/officeDocument/2006/relationships/notesSlide" Target="../notesSlides/notesSlide8.xml"/><Relationship Id="rId12" Type="http://schemas.openxmlformats.org/officeDocument/2006/relationships/hyperlink" Target="https://docs.microsoft.com/en-us/azure/virtual-machines/virtual-machines-windows-infrastructure-resource-groups-guidelines" TargetMode="External"/><Relationship Id="rId17" Type="http://schemas.openxmlformats.org/officeDocument/2006/relationships/hyperlink" Target="https://docs.microsoft.com/en-us/azure/best-practices-network-security" TargetMode="External"/><Relationship Id="rId2" Type="http://schemas.openxmlformats.org/officeDocument/2006/relationships/tags" Target="../tags/tag30.xml"/><Relationship Id="rId16" Type="http://schemas.openxmlformats.org/officeDocument/2006/relationships/hyperlink" Target="https://docs.microsoft.com/en-us/azure/azure-resource-manager/best-practices-resource-manager-security" TargetMode="External"/><Relationship Id="rId20" Type="http://schemas.openxmlformats.org/officeDocument/2006/relationships/hyperlink" Target="https://docs.microsoft.com/en-us/azure/virtual-network/virtual-network-peering-overview" TargetMode="External"/><Relationship Id="rId1" Type="http://schemas.openxmlformats.org/officeDocument/2006/relationships/vmlDrawing" Target="../drawings/vmlDrawing22.vml"/><Relationship Id="rId6" Type="http://schemas.openxmlformats.org/officeDocument/2006/relationships/slideLayout" Target="../slideLayouts/slideLayout31.xml"/><Relationship Id="rId11" Type="http://schemas.openxmlformats.org/officeDocument/2006/relationships/hyperlink" Target="https://docs.microsoft.com/en-us/azure/azure-resource-manager/resource-manager-subscription-governance" TargetMode="External"/><Relationship Id="rId5" Type="http://schemas.openxmlformats.org/officeDocument/2006/relationships/tags" Target="../tags/tag33.xml"/><Relationship Id="rId15" Type="http://schemas.openxmlformats.org/officeDocument/2006/relationships/hyperlink" Target="https://docs.microsoft.com/en-us/azure/virtual-network/virtual-networks-nsg" TargetMode="External"/><Relationship Id="rId10" Type="http://schemas.openxmlformats.org/officeDocument/2006/relationships/image" Target="../media/image98.png"/><Relationship Id="rId19" Type="http://schemas.openxmlformats.org/officeDocument/2006/relationships/hyperlink" Target="https://docs.microsoft.com/en-us/azure/vpn-gateway/vpn-gateway-howto-site-to-site-resource-manager-portal" TargetMode="External"/><Relationship Id="rId4" Type="http://schemas.openxmlformats.org/officeDocument/2006/relationships/tags" Target="../tags/tag32.xml"/><Relationship Id="rId9" Type="http://schemas.openxmlformats.org/officeDocument/2006/relationships/image" Target="../media/image97.emf"/><Relationship Id="rId14" Type="http://schemas.openxmlformats.org/officeDocument/2006/relationships/hyperlink" Target="https://docs.microsoft.com/en-us/azure/azure-resource-manager/resource-manager-polic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03.jpeg"/><Relationship Id="rId4" Type="http://schemas.openxmlformats.org/officeDocument/2006/relationships/image" Target="../media/image10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4004" y="4474392"/>
            <a:ext cx="4846320" cy="2308324"/>
          </a:xfrm>
        </p:spPr>
        <p:txBody>
          <a:bodyPr/>
          <a:lstStyle/>
          <a:p>
            <a:pPr>
              <a:lnSpc>
                <a:spcPct val="100000"/>
              </a:lnSpc>
            </a:pPr>
            <a:r>
              <a:rPr lang="en-US" sz="3840" dirty="0">
                <a:solidFill>
                  <a:schemeClr val="tx1">
                    <a:lumMod val="95000"/>
                  </a:schemeClr>
                </a:solidFill>
              </a:rPr>
              <a:t>Extending your Datacenter with Azure</a:t>
            </a:r>
          </a:p>
          <a:p>
            <a:pPr>
              <a:lnSpc>
                <a:spcPct val="100000"/>
              </a:lnSpc>
            </a:pPr>
            <a:endParaRPr lang="en-US" sz="1920" dirty="0">
              <a:solidFill>
                <a:schemeClr val="tx1">
                  <a:lumMod val="95000"/>
                </a:schemeClr>
              </a:solidFill>
            </a:endParaRPr>
          </a:p>
          <a:p>
            <a:pPr>
              <a:lnSpc>
                <a:spcPct val="100000"/>
              </a:lnSpc>
            </a:pPr>
            <a:r>
              <a:rPr lang="en-US" sz="2400" dirty="0">
                <a:solidFill>
                  <a:schemeClr val="tx1">
                    <a:lumMod val="95000"/>
                  </a:schemeClr>
                </a:solidFill>
              </a:rPr>
              <a:t>Vandy Rodrigues</a:t>
            </a:r>
          </a:p>
          <a:p>
            <a:pPr>
              <a:lnSpc>
                <a:spcPct val="100000"/>
              </a:lnSpc>
            </a:pPr>
            <a:r>
              <a:rPr lang="en-US" sz="1800" dirty="0">
                <a:solidFill>
                  <a:schemeClr val="tx1">
                    <a:lumMod val="95000"/>
                  </a:schemeClr>
                </a:solidFill>
              </a:rPr>
              <a:t>Cloud Solution Architect</a:t>
            </a:r>
          </a:p>
        </p:txBody>
      </p:sp>
    </p:spTree>
    <p:extLst>
      <p:ext uri="{BB962C8B-B14F-4D97-AF65-F5344CB8AC3E}">
        <p14:creationId xmlns:p14="http://schemas.microsoft.com/office/powerpoint/2010/main" val="2929553618"/>
      </p:ext>
    </p:extLst>
  </p:cSld>
  <p:clrMapOvr>
    <a:masterClrMapping/>
  </p:clrMapOvr>
  <mc:AlternateContent xmlns:mc="http://schemas.openxmlformats.org/markup-compatibility/2006" xmlns:p14="http://schemas.microsoft.com/office/powerpoint/2010/main">
    <mc:Choice Requires="p14">
      <p:transition spd="med" p14:dur="700" advTm="14850">
        <p:fade/>
      </p:transition>
    </mc:Choice>
    <mc:Fallback xmlns="">
      <p:transition spd="med" advTm="1485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220" y="67407"/>
            <a:ext cx="11151917" cy="615504"/>
          </a:xfrm>
        </p:spPr>
        <p:txBody>
          <a:bodyPr/>
          <a:lstStyle/>
          <a:p>
            <a:r>
              <a:rPr lang="en-US" sz="3922" dirty="0">
                <a:solidFill>
                  <a:schemeClr val="bg1"/>
                </a:solidFill>
              </a:rPr>
              <a:t>Hybrid Cloud Scenarios</a:t>
            </a:r>
            <a:endParaRPr lang="en-US" sz="4706" dirty="0">
              <a:solidFill>
                <a:schemeClr val="bg1"/>
              </a:solidFill>
            </a:endParaRPr>
          </a:p>
        </p:txBody>
      </p:sp>
      <p:grpSp>
        <p:nvGrpSpPr>
          <p:cNvPr id="8" name="Group 7"/>
          <p:cNvGrpSpPr/>
          <p:nvPr/>
        </p:nvGrpSpPr>
        <p:grpSpPr>
          <a:xfrm>
            <a:off x="171049" y="552147"/>
            <a:ext cx="11794144" cy="2503343"/>
            <a:chOff x="174478" y="562722"/>
            <a:chExt cx="12030641" cy="2553540"/>
          </a:xfrm>
        </p:grpSpPr>
        <p:sp>
          <p:nvSpPr>
            <p:cNvPr id="137" name="TextBox 136"/>
            <p:cNvSpPr txBox="1"/>
            <p:nvPr/>
          </p:nvSpPr>
          <p:spPr>
            <a:xfrm>
              <a:off x="5734332" y="562722"/>
              <a:ext cx="3960155" cy="1434239"/>
            </a:xfrm>
            <a:prstGeom prst="rect">
              <a:avLst/>
            </a:prstGeom>
            <a:noFill/>
          </p:spPr>
          <p:txBody>
            <a:bodyPr wrap="square" lIns="179285" tIns="143428" rIns="179285" bIns="143428" rtlCol="0">
              <a:spAutoFit/>
            </a:bodyPr>
            <a:lstStyle/>
            <a:p>
              <a:pPr algn="ctr" defTabSz="778688" fontAlgn="base">
                <a:spcBef>
                  <a:spcPct val="0"/>
                </a:spcBef>
                <a:spcAft>
                  <a:spcPct val="0"/>
                </a:spcAft>
                <a:defRPr/>
              </a:pPr>
              <a:r>
                <a:rPr lang="en-US" sz="1373" b="1" kern="0" dirty="0">
                  <a:solidFill>
                    <a:srgbClr val="FFFFFF"/>
                  </a:solidFill>
                  <a:latin typeface="Segoe UI Light"/>
                  <a:ea typeface="Segoe UI" pitchFamily="34" charset="0"/>
                  <a:cs typeface="Segoe UI" pitchFamily="34" charset="0"/>
                </a:rPr>
                <a:t>Enterprise Mobility Suite</a:t>
              </a:r>
            </a:p>
            <a:p>
              <a:pPr marL="280149" indent="-280149" defTabSz="896480">
                <a:buFont typeface="Arial" panose="020B0604020202020204" pitchFamily="34" charset="0"/>
                <a:buChar char="•"/>
                <a:defRPr/>
              </a:pPr>
              <a:r>
                <a:rPr lang="en-US" sz="1177" kern="0" spc="-49" dirty="0">
                  <a:solidFill>
                    <a:srgbClr val="FFFFFF"/>
                  </a:solidFill>
                  <a:latin typeface="Segoe UI Light"/>
                </a:rPr>
                <a:t>Hybrid Identity Management</a:t>
              </a:r>
            </a:p>
            <a:p>
              <a:pPr marL="280149" indent="-280149" defTabSz="896480">
                <a:buFont typeface="Arial" panose="020B0604020202020204" pitchFamily="34" charset="0"/>
                <a:buChar char="•"/>
                <a:defRPr/>
              </a:pPr>
              <a:r>
                <a:rPr lang="en-US" sz="1177" kern="0" spc="-49" dirty="0">
                  <a:solidFill>
                    <a:srgbClr val="FFFFFF"/>
                  </a:solidFill>
                  <a:latin typeface="Segoe UI Light"/>
                </a:rPr>
                <a:t>Mobile Device Security&amp; Management</a:t>
              </a:r>
            </a:p>
            <a:p>
              <a:pPr marL="280149" indent="-280149" defTabSz="896480">
                <a:buFont typeface="Arial" panose="020B0604020202020204" pitchFamily="34" charset="0"/>
                <a:buChar char="•"/>
                <a:defRPr/>
              </a:pPr>
              <a:r>
                <a:rPr lang="en-US" sz="1177" kern="0" spc="-49" dirty="0">
                  <a:solidFill>
                    <a:srgbClr val="FFFFFF"/>
                  </a:solidFill>
                  <a:latin typeface="Segoe UI Light"/>
                </a:rPr>
                <a:t>Mobile Application Management</a:t>
              </a:r>
              <a:endParaRPr lang="en-US" sz="1177" b="1" kern="0" spc="-49" dirty="0">
                <a:solidFill>
                  <a:srgbClr val="FFFFFF"/>
                </a:solidFill>
                <a:latin typeface="Segoe UI Light"/>
              </a:endParaRPr>
            </a:p>
            <a:p>
              <a:pPr marL="280149" indent="-280149" defTabSz="896480">
                <a:buFont typeface="Arial" panose="020B0604020202020204" pitchFamily="34" charset="0"/>
                <a:buChar char="•"/>
                <a:defRPr/>
              </a:pPr>
              <a:r>
                <a:rPr lang="en-US" sz="1177" kern="0" spc="-49" dirty="0">
                  <a:solidFill>
                    <a:srgbClr val="FFFFFF"/>
                  </a:solidFill>
                  <a:latin typeface="Segoe UI Light"/>
                </a:rPr>
                <a:t>Strong Authentication &amp; Access based Information Protection</a:t>
              </a:r>
            </a:p>
          </p:txBody>
        </p:sp>
        <p:grpSp>
          <p:nvGrpSpPr>
            <p:cNvPr id="4" name="Group 3"/>
            <p:cNvGrpSpPr/>
            <p:nvPr/>
          </p:nvGrpSpPr>
          <p:grpSpPr>
            <a:xfrm>
              <a:off x="174478" y="1342888"/>
              <a:ext cx="12030641" cy="1773374"/>
              <a:chOff x="174478" y="669295"/>
              <a:chExt cx="12030641" cy="1773374"/>
            </a:xfrm>
          </p:grpSpPr>
          <p:grpSp>
            <p:nvGrpSpPr>
              <p:cNvPr id="97" name="Group 96"/>
              <p:cNvGrpSpPr/>
              <p:nvPr/>
            </p:nvGrpSpPr>
            <p:grpSpPr>
              <a:xfrm>
                <a:off x="174478" y="669295"/>
                <a:ext cx="12030641" cy="1773374"/>
                <a:chOff x="185796" y="607364"/>
                <a:chExt cx="12030641" cy="1773374"/>
              </a:xfrm>
            </p:grpSpPr>
            <p:sp>
              <p:nvSpPr>
                <p:cNvPr id="11" name="TextBox 10"/>
                <p:cNvSpPr txBox="1"/>
                <p:nvPr/>
              </p:nvSpPr>
              <p:spPr>
                <a:xfrm>
                  <a:off x="185796" y="607364"/>
                  <a:ext cx="3809376" cy="572464"/>
                </a:xfrm>
                <a:prstGeom prst="rect">
                  <a:avLst/>
                </a:prstGeom>
                <a:noFill/>
              </p:spPr>
              <p:txBody>
                <a:bodyPr wrap="none" lIns="179285" tIns="143428" rIns="179285" bIns="143428" rtlCol="0">
                  <a:spAutoFit/>
                </a:bodyPr>
                <a:lstStyle/>
                <a:p>
                  <a:pPr defTabSz="896480">
                    <a:lnSpc>
                      <a:spcPct val="90000"/>
                    </a:lnSpc>
                    <a:defRPr/>
                  </a:pPr>
                  <a:r>
                    <a:rPr lang="en-US" sz="1961" kern="0" spc="-49" dirty="0">
                      <a:solidFill>
                        <a:srgbClr val="FFFFFF"/>
                      </a:solidFill>
                      <a:latin typeface="Segoe UI"/>
                    </a:rPr>
                    <a:t>Microsoft Azure Active Directory</a:t>
                  </a:r>
                </a:p>
              </p:txBody>
            </p:sp>
            <p:grpSp>
              <p:nvGrpSpPr>
                <p:cNvPr id="29" name="Group 28"/>
                <p:cNvGrpSpPr/>
                <p:nvPr/>
              </p:nvGrpSpPr>
              <p:grpSpPr>
                <a:xfrm>
                  <a:off x="6846720" y="1694655"/>
                  <a:ext cx="1621412" cy="561457"/>
                  <a:chOff x="6469807" y="5054330"/>
                  <a:chExt cx="1621412" cy="561457"/>
                </a:xfrm>
              </p:grpSpPr>
              <p:sp>
                <p:nvSpPr>
                  <p:cNvPr id="77" name="TextBox 76"/>
                  <p:cNvSpPr txBox="1"/>
                  <p:nvPr/>
                </p:nvSpPr>
                <p:spPr>
                  <a:xfrm>
                    <a:off x="6906154" y="5283388"/>
                    <a:ext cx="1185065" cy="3323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Consumer identity providers</a:t>
                    </a:r>
                  </a:p>
                </p:txBody>
              </p:sp>
              <p:grpSp>
                <p:nvGrpSpPr>
                  <p:cNvPr id="56" name="Group 55"/>
                  <p:cNvGrpSpPr/>
                  <p:nvPr/>
                </p:nvGrpSpPr>
                <p:grpSpPr>
                  <a:xfrm>
                    <a:off x="6469807" y="5054330"/>
                    <a:ext cx="597792" cy="555265"/>
                    <a:chOff x="6038380" y="5079391"/>
                    <a:chExt cx="1362360" cy="1265443"/>
                  </a:xfrm>
                  <a:solidFill>
                    <a:schemeClr val="tx1">
                      <a:lumMod val="60000"/>
                      <a:lumOff val="40000"/>
                    </a:schemeClr>
                  </a:solidFill>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nvGrpSpPr>
                    <p:cNvPr id="55" name="Group 54"/>
                    <p:cNvGrpSpPr/>
                    <p:nvPr/>
                  </p:nvGrpSpPr>
                  <p:grpSpPr>
                    <a:xfrm>
                      <a:off x="6038380" y="5776778"/>
                      <a:ext cx="856676" cy="568056"/>
                      <a:chOff x="3067050" y="1341438"/>
                      <a:chExt cx="6219826" cy="4124325"/>
                    </a:xfrm>
                    <a:grp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grpSp>
            </p:grpSp>
            <p:grpSp>
              <p:nvGrpSpPr>
                <p:cNvPr id="28" name="Group 27"/>
                <p:cNvGrpSpPr/>
                <p:nvPr/>
              </p:nvGrpSpPr>
              <p:grpSpPr>
                <a:xfrm>
                  <a:off x="1413618" y="1322082"/>
                  <a:ext cx="2752725" cy="333290"/>
                  <a:chOff x="1449723" y="1822191"/>
                  <a:chExt cx="2752725" cy="333290"/>
                </a:xfrm>
              </p:grpSpPr>
              <p:sp>
                <p:nvSpPr>
                  <p:cNvPr id="190" name="Freeform 189"/>
                  <p:cNvSpPr/>
                  <p:nvPr/>
                </p:nvSpPr>
                <p:spPr bwMode="auto">
                  <a:xfrm>
                    <a:off x="1449723" y="1994341"/>
                    <a:ext cx="2752725" cy="4934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lumMod val="60000"/>
                        <a:lumOff val="4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480">
                      <a:defRPr/>
                    </a:pPr>
                    <a:endParaRPr lang="en-US" sz="1765" kern="0">
                      <a:solidFill>
                        <a:srgbClr val="FFFFFF"/>
                      </a:solidFill>
                      <a:latin typeface="Segoe UI"/>
                    </a:endParaRPr>
                  </a:p>
                </p:txBody>
              </p:sp>
              <p:grpSp>
                <p:nvGrpSpPr>
                  <p:cNvPr id="175" name="Group 174"/>
                  <p:cNvGrpSpPr/>
                  <p:nvPr/>
                </p:nvGrpSpPr>
                <p:grpSpPr>
                  <a:xfrm rot="900000">
                    <a:off x="3628384" y="1822191"/>
                    <a:ext cx="337512" cy="333290"/>
                    <a:chOff x="3373238" y="2303960"/>
                    <a:chExt cx="796923" cy="786956"/>
                  </a:xfrm>
                </p:grpSpPr>
                <p:sp>
                  <p:nvSpPr>
                    <p:cNvPr id="174" name="Oval 173"/>
                    <p:cNvSpPr/>
                    <p:nvPr/>
                  </p:nvSpPr>
                  <p:spPr bwMode="auto">
                    <a:xfrm>
                      <a:off x="3378221" y="2303960"/>
                      <a:ext cx="786954" cy="786956"/>
                    </a:xfrm>
                    <a:prstGeom prst="ellipse">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85" fontAlgn="base">
                        <a:lnSpc>
                          <a:spcPct val="90000"/>
                        </a:lnSpc>
                        <a:spcBef>
                          <a:spcPct val="0"/>
                        </a:spcBef>
                        <a:spcAft>
                          <a:spcPct val="0"/>
                        </a:spcAft>
                        <a:defRPr/>
                      </a:pPr>
                      <a:endParaRPr lang="en-US" sz="1961" kern="0" spc="-49" dirty="0">
                        <a:solidFill>
                          <a:srgbClr val="FFFFFF"/>
                        </a:solidFill>
                        <a:latin typeface="Segoe UI"/>
                      </a:endParaRPr>
                    </a:p>
                  </p:txBody>
                </p:sp>
                <p:sp>
                  <p:nvSpPr>
                    <p:cNvPr id="172" name="Freeform 31"/>
                    <p:cNvSpPr>
                      <a:spLocks noEditPoints="1"/>
                    </p:cNvSpPr>
                    <p:nvPr/>
                  </p:nvSpPr>
                  <p:spPr bwMode="auto">
                    <a:xfrm>
                      <a:off x="3373238" y="2365587"/>
                      <a:ext cx="796923" cy="66369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solidFill>
                        <a:schemeClr val="accent1">
                          <a:lumMod val="60000"/>
                          <a:lumOff val="40000"/>
                        </a:schemeClr>
                      </a:solid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grpSp>
            <p:grpSp>
              <p:nvGrpSpPr>
                <p:cNvPr id="10" name="Group 9"/>
                <p:cNvGrpSpPr/>
                <p:nvPr/>
              </p:nvGrpSpPr>
              <p:grpSpPr>
                <a:xfrm>
                  <a:off x="267509" y="1377386"/>
                  <a:ext cx="1364526" cy="823186"/>
                  <a:chOff x="494706" y="2587730"/>
                  <a:chExt cx="1891596" cy="1141157"/>
                </a:xfrm>
              </p:grpSpPr>
              <p:sp>
                <p:nvSpPr>
                  <p:cNvPr id="92" name="Rectangle 91"/>
                  <p:cNvSpPr/>
                  <p:nvPr/>
                </p:nvSpPr>
                <p:spPr>
                  <a:xfrm>
                    <a:off x="687379" y="3515557"/>
                    <a:ext cx="1698923" cy="213330"/>
                  </a:xfrm>
                  <a:prstGeom prst="rect">
                    <a:avLst/>
                  </a:prstGeom>
                  <a:ln>
                    <a:noFill/>
                  </a:ln>
                </p:spPr>
                <p:txBody>
                  <a:bodyPr wrap="square" lIns="0" tIns="0" rIns="0" bIns="0" anchor="ctr">
                    <a:spAutoFit/>
                  </a:bodyPr>
                  <a:lstStyle/>
                  <a:p>
                    <a:pPr algn="ctr" defTabSz="1074991" fontAlgn="base">
                      <a:spcBef>
                        <a:spcPts val="1412"/>
                      </a:spcBef>
                      <a:spcAft>
                        <a:spcPct val="0"/>
                      </a:spcAft>
                      <a:defRPr/>
                    </a:pPr>
                    <a:r>
                      <a:rPr lang="en-US" sz="981" kern="0" dirty="0">
                        <a:ln>
                          <a:solidFill>
                            <a:srgbClr val="FFFFFF">
                              <a:alpha val="0"/>
                            </a:srgbClr>
                          </a:solidFill>
                        </a:ln>
                        <a:solidFill>
                          <a:srgbClr val="505050">
                            <a:lumMod val="20000"/>
                            <a:lumOff val="80000"/>
                          </a:srgbClr>
                        </a:solidFill>
                        <a:latin typeface="Segoe UI"/>
                      </a:rPr>
                      <a:t>Active Directory</a:t>
                    </a:r>
                  </a:p>
                </p:txBody>
              </p:sp>
              <p:pic>
                <p:nvPicPr>
                  <p:cNvPr id="91" name="Picture 90"/>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91938" y="2587730"/>
                    <a:ext cx="1043885" cy="690729"/>
                  </a:xfrm>
                  <a:prstGeom prst="rect">
                    <a:avLst/>
                  </a:prstGeom>
                </p:spPr>
              </p:pic>
              <p:pic>
                <p:nvPicPr>
                  <p:cNvPr id="5" name="Picture 4"/>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4706" y="3209953"/>
                    <a:ext cx="1838351" cy="469446"/>
                  </a:xfrm>
                  <a:prstGeom prst="rect">
                    <a:avLst/>
                  </a:prstGeom>
                </p:spPr>
              </p:pic>
            </p:grpSp>
            <p:sp>
              <p:nvSpPr>
                <p:cNvPr id="78" name="TextBox 77"/>
                <p:cNvSpPr txBox="1"/>
                <p:nvPr/>
              </p:nvSpPr>
              <p:spPr>
                <a:xfrm>
                  <a:off x="2140829" y="2214539"/>
                  <a:ext cx="1251323" cy="1661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PCs and devices</a:t>
                  </a:r>
                </a:p>
              </p:txBody>
            </p:sp>
            <p:grpSp>
              <p:nvGrpSpPr>
                <p:cNvPr id="27" name="Group 26"/>
                <p:cNvGrpSpPr/>
                <p:nvPr/>
              </p:nvGrpSpPr>
              <p:grpSpPr>
                <a:xfrm>
                  <a:off x="2264143" y="1879691"/>
                  <a:ext cx="982881" cy="310475"/>
                  <a:chOff x="3360958" y="5289026"/>
                  <a:chExt cx="2112688" cy="667362"/>
                </a:xfrm>
              </p:grpSpPr>
              <p:sp>
                <p:nvSpPr>
                  <p:cNvPr id="84" name="Freeform 27"/>
                  <p:cNvSpPr>
                    <a:spLocks noEditPoints="1"/>
                  </p:cNvSpPr>
                  <p:nvPr/>
                </p:nvSpPr>
                <p:spPr bwMode="auto">
                  <a:xfrm>
                    <a:off x="3788043" y="5488062"/>
                    <a:ext cx="222252" cy="276413"/>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166" name="Freeform 27"/>
                  <p:cNvSpPr>
                    <a:spLocks noEditPoints="1"/>
                  </p:cNvSpPr>
                  <p:nvPr/>
                </p:nvSpPr>
                <p:spPr bwMode="auto">
                  <a:xfrm>
                    <a:off x="5257762" y="5551917"/>
                    <a:ext cx="162950"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167" name="Freeform 27"/>
                  <p:cNvSpPr>
                    <a:spLocks noEditPoints="1"/>
                  </p:cNvSpPr>
                  <p:nvPr/>
                </p:nvSpPr>
                <p:spPr bwMode="auto">
                  <a:xfrm>
                    <a:off x="4559010" y="5432885"/>
                    <a:ext cx="222252" cy="276413"/>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pic>
                <p:nvPicPr>
                  <p:cNvPr id="75" name="Picture 7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15867" y="5335070"/>
                    <a:ext cx="704087" cy="502920"/>
                  </a:xfrm>
                  <a:prstGeom prst="rect">
                    <a:avLst/>
                  </a:prstGeom>
                </p:spPr>
              </p:pic>
              <p:pic>
                <p:nvPicPr>
                  <p:cNvPr id="108" name="Picture 10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222105" y="5466632"/>
                    <a:ext cx="228600" cy="392116"/>
                  </a:xfrm>
                  <a:prstGeom prst="rect">
                    <a:avLst/>
                  </a:prstGeom>
                </p:spPr>
              </p:pic>
              <p:pic>
                <p:nvPicPr>
                  <p:cNvPr id="110" name="Picture 10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716019" y="5331839"/>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solidFill>
                      <a:schemeClr val="tx1"/>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sp>
              <p:nvSpPr>
                <p:cNvPr id="79" name="Freeform 78"/>
                <p:cNvSpPr/>
                <p:nvPr/>
              </p:nvSpPr>
              <p:spPr bwMode="auto">
                <a:xfrm flipH="1">
                  <a:off x="9120795" y="668314"/>
                  <a:ext cx="180975" cy="154937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bg1">
                      <a:lumMod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480">
                    <a:defRPr/>
                  </a:pPr>
                  <a:endParaRPr lang="en-US" sz="1765" kern="0">
                    <a:solidFill>
                      <a:srgbClr val="FFFFFF"/>
                    </a:solidFill>
                    <a:latin typeface="Segoe UI"/>
                  </a:endParaRPr>
                </a:p>
              </p:txBody>
            </p:sp>
            <p:sp>
              <p:nvSpPr>
                <p:cNvPr id="67" name="TextBox 66"/>
                <p:cNvSpPr txBox="1"/>
                <p:nvPr/>
              </p:nvSpPr>
              <p:spPr>
                <a:xfrm>
                  <a:off x="8996178" y="1561663"/>
                  <a:ext cx="1885342" cy="1661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Microsoft apps</a:t>
                  </a:r>
                </a:p>
              </p:txBody>
            </p:sp>
            <p:sp>
              <p:nvSpPr>
                <p:cNvPr id="71" name="TextBox 70"/>
                <p:cNvSpPr txBox="1"/>
                <p:nvPr/>
              </p:nvSpPr>
              <p:spPr>
                <a:xfrm>
                  <a:off x="10109505" y="2199542"/>
                  <a:ext cx="2106932" cy="1661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3rd party clouds/hosting</a:t>
                  </a:r>
                </a:p>
              </p:txBody>
            </p:sp>
            <p:grpSp>
              <p:nvGrpSpPr>
                <p:cNvPr id="34" name="Group 33"/>
                <p:cNvGrpSpPr/>
                <p:nvPr/>
              </p:nvGrpSpPr>
              <p:grpSpPr>
                <a:xfrm>
                  <a:off x="9220049" y="692546"/>
                  <a:ext cx="1490800" cy="823539"/>
                  <a:chOff x="9256154" y="1046895"/>
                  <a:chExt cx="1490800" cy="823539"/>
                </a:xfrm>
              </p:grpSpPr>
              <p:sp>
                <p:nvSpPr>
                  <p:cNvPr id="95" name="Freeform 128"/>
                  <p:cNvSpPr>
                    <a:spLocks noChangeAspect="1"/>
                  </p:cNvSpPr>
                  <p:nvPr/>
                </p:nvSpPr>
                <p:spPr bwMode="black">
                  <a:xfrm>
                    <a:off x="9256154" y="1046895"/>
                    <a:ext cx="1490800" cy="8235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373" kern="0">
                      <a:solidFill>
                        <a:srgbClr val="FFFFFF"/>
                      </a:solidFill>
                      <a:latin typeface="Segoe UI"/>
                    </a:endParaRPr>
                  </a:p>
                </p:txBody>
              </p:sp>
              <p:grpSp>
                <p:nvGrpSpPr>
                  <p:cNvPr id="17" name="Group 16"/>
                  <p:cNvGrpSpPr/>
                  <p:nvPr/>
                </p:nvGrpSpPr>
                <p:grpSpPr>
                  <a:xfrm>
                    <a:off x="9509266" y="1363662"/>
                    <a:ext cx="1128571" cy="454981"/>
                    <a:chOff x="9872235" y="1519039"/>
                    <a:chExt cx="2631523" cy="1060893"/>
                  </a:xfrm>
                </p:grpSpPr>
                <p:pic>
                  <p:nvPicPr>
                    <p:cNvPr id="14" name="Picture 13"/>
                    <p:cNvPicPr>
                      <a:picLocks noChangeAspect="1"/>
                    </p:cNvPicPr>
                    <p:nvPr/>
                  </p:nvPicPr>
                  <p:blipFill>
                    <a:blip r:embed="rId1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1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72235" y="2038806"/>
                      <a:ext cx="2138523" cy="541126"/>
                    </a:xfrm>
                    <a:prstGeom prst="rect">
                      <a:avLst/>
                    </a:prstGeom>
                  </p:spPr>
                </p:pic>
              </p:grpSp>
            </p:grpSp>
            <p:grpSp>
              <p:nvGrpSpPr>
                <p:cNvPr id="26" name="Group 25"/>
                <p:cNvGrpSpPr/>
                <p:nvPr/>
              </p:nvGrpSpPr>
              <p:grpSpPr>
                <a:xfrm>
                  <a:off x="4065701" y="1005144"/>
                  <a:ext cx="2217418" cy="1224932"/>
                  <a:chOff x="4101806" y="1359493"/>
                  <a:chExt cx="2217418" cy="1224932"/>
                </a:xfrm>
              </p:grpSpPr>
              <p:sp>
                <p:nvSpPr>
                  <p:cNvPr id="68" name="Freeform 128"/>
                  <p:cNvSpPr>
                    <a:spLocks noChangeAspect="1"/>
                  </p:cNvSpPr>
                  <p:nvPr/>
                </p:nvSpPr>
                <p:spPr bwMode="black">
                  <a:xfrm>
                    <a:off x="4101806" y="1359493"/>
                    <a:ext cx="2217418" cy="12249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grpSp>
                <p:nvGrpSpPr>
                  <p:cNvPr id="22" name="Group 21"/>
                  <p:cNvGrpSpPr/>
                  <p:nvPr/>
                </p:nvGrpSpPr>
                <p:grpSpPr>
                  <a:xfrm>
                    <a:off x="4679651" y="1482634"/>
                    <a:ext cx="923093" cy="795770"/>
                    <a:chOff x="5173061" y="2678106"/>
                    <a:chExt cx="1350118" cy="1163896"/>
                  </a:xfrm>
                </p:grpSpPr>
                <p:sp>
                  <p:nvSpPr>
                    <p:cNvPr id="3" name="Isosceles Triangle 2"/>
                    <p:cNvSpPr/>
                    <p:nvPr/>
                  </p:nvSpPr>
                  <p:spPr bwMode="auto">
                    <a:xfrm>
                      <a:off x="5173061" y="2678106"/>
                      <a:ext cx="1350118" cy="1163896"/>
                    </a:xfrm>
                    <a:prstGeom prst="triangle">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85" fontAlgn="base">
                        <a:lnSpc>
                          <a:spcPct val="90000"/>
                        </a:lnSpc>
                        <a:spcBef>
                          <a:spcPct val="0"/>
                        </a:spcBef>
                        <a:spcAft>
                          <a:spcPct val="0"/>
                        </a:spcAft>
                        <a:defRPr/>
                      </a:pPr>
                      <a:endParaRPr lang="en-US" sz="1961" kern="0" spc="-49" dirty="0">
                        <a:solidFill>
                          <a:srgbClr val="FFFFFF"/>
                        </a:solidFill>
                        <a:latin typeface="Segoe UI"/>
                      </a:endParaRPr>
                    </a:p>
                  </p:txBody>
                </p:sp>
                <p:grpSp>
                  <p:nvGrpSpPr>
                    <p:cNvPr id="81" name="Group 4"/>
                    <p:cNvGrpSpPr>
                      <a:grpSpLocks noChangeAspect="1"/>
                    </p:cNvGrpSpPr>
                    <p:nvPr/>
                  </p:nvGrpSpPr>
                  <p:grpSpPr bwMode="auto">
                    <a:xfrm>
                      <a:off x="5589119" y="3171600"/>
                      <a:ext cx="526142" cy="522827"/>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1765" kern="0">
                          <a:solidFill>
                            <a:srgbClr val="FFFFFF"/>
                          </a:solidFill>
                          <a:latin typeface="Segoe UI"/>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1765" kern="0">
                          <a:solidFill>
                            <a:srgbClr val="FFFFFF"/>
                          </a:solidFill>
                          <a:latin typeface="Segoe UI"/>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1765" kern="0">
                          <a:solidFill>
                            <a:srgbClr val="FFFFFF"/>
                          </a:solidFill>
                          <a:latin typeface="Segoe UI"/>
                        </a:endParaRPr>
                      </a:p>
                    </p:txBody>
                  </p:sp>
                </p:grpSp>
              </p:grpSp>
            </p:grpSp>
            <p:sp>
              <p:nvSpPr>
                <p:cNvPr id="161" name="Freeform 128"/>
                <p:cNvSpPr>
                  <a:spLocks noChangeAspect="1"/>
                </p:cNvSpPr>
                <p:nvPr/>
              </p:nvSpPr>
              <p:spPr bwMode="black">
                <a:xfrm>
                  <a:off x="10460143" y="1318175"/>
                  <a:ext cx="1490800" cy="8235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373" kern="0">
                    <a:solidFill>
                      <a:srgbClr val="FFFFFF"/>
                    </a:solidFill>
                    <a:latin typeface="Segoe UI"/>
                  </a:endParaRPr>
                </a:p>
              </p:txBody>
            </p:sp>
            <p:grpSp>
              <p:nvGrpSpPr>
                <p:cNvPr id="162" name="Group 161"/>
                <p:cNvGrpSpPr/>
                <p:nvPr/>
              </p:nvGrpSpPr>
              <p:grpSpPr>
                <a:xfrm>
                  <a:off x="10921174" y="1599737"/>
                  <a:ext cx="327960" cy="232846"/>
                  <a:chOff x="3898518" y="4380252"/>
                  <a:chExt cx="528970" cy="375549"/>
                </a:xfrm>
              </p:grpSpPr>
              <p:grpSp>
                <p:nvGrpSpPr>
                  <p:cNvPr id="163" name="Group 162"/>
                  <p:cNvGrpSpPr/>
                  <p:nvPr/>
                </p:nvGrpSpPr>
                <p:grpSpPr>
                  <a:xfrm>
                    <a:off x="4160843" y="4380252"/>
                    <a:ext cx="266645" cy="187102"/>
                    <a:chOff x="2078177" y="483467"/>
                    <a:chExt cx="8823325" cy="6191250"/>
                  </a:xfrm>
                  <a:solidFill>
                    <a:schemeClr val="tx2"/>
                  </a:solidFill>
                </p:grpSpPr>
                <p:sp>
                  <p:nvSpPr>
                    <p:cNvPr id="168" name="Freeform 167"/>
                    <p:cNvSpPr>
                      <a:spLocks noEditPoints="1"/>
                    </p:cNvSpPr>
                    <p:nvPr/>
                  </p:nvSpPr>
                  <p:spPr bwMode="auto">
                    <a:xfrm>
                      <a:off x="2078177" y="483467"/>
                      <a:ext cx="8823325" cy="6191250"/>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69" name="Freeform 168"/>
                    <p:cNvSpPr>
                      <a:spLocks/>
                    </p:cNvSpPr>
                    <p:nvPr/>
                  </p:nvSpPr>
                  <p:spPr bwMode="auto">
                    <a:xfrm>
                      <a:off x="2900363" y="1382713"/>
                      <a:ext cx="1231900" cy="1231900"/>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70" name="Freeform 169"/>
                    <p:cNvSpPr>
                      <a:spLocks/>
                    </p:cNvSpPr>
                    <p:nvPr/>
                  </p:nvSpPr>
                  <p:spPr bwMode="auto">
                    <a:xfrm>
                      <a:off x="4440238" y="1382713"/>
                      <a:ext cx="1235075" cy="1231900"/>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71" name="Freeform 170"/>
                    <p:cNvSpPr>
                      <a:spLocks/>
                    </p:cNvSpPr>
                    <p:nvPr/>
                  </p:nvSpPr>
                  <p:spPr bwMode="auto">
                    <a:xfrm>
                      <a:off x="4440238" y="2952751"/>
                      <a:ext cx="1235075" cy="1231900"/>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73" name="Freeform 172"/>
                    <p:cNvSpPr>
                      <a:spLocks/>
                    </p:cNvSpPr>
                    <p:nvPr/>
                  </p:nvSpPr>
                  <p:spPr bwMode="auto">
                    <a:xfrm>
                      <a:off x="2900363" y="2952751"/>
                      <a:ext cx="1231900" cy="1231900"/>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grpSp>
              <p:sp>
                <p:nvSpPr>
                  <p:cNvPr id="165" name="Freeform 164"/>
                  <p:cNvSpPr>
                    <a:spLocks/>
                  </p:cNvSpPr>
                  <p:nvPr/>
                </p:nvSpPr>
                <p:spPr bwMode="auto">
                  <a:xfrm>
                    <a:off x="3898518" y="4426361"/>
                    <a:ext cx="277577" cy="329440"/>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grpSp>
            <p:grpSp>
              <p:nvGrpSpPr>
                <p:cNvPr id="185" name="Group 184"/>
                <p:cNvGrpSpPr/>
                <p:nvPr/>
              </p:nvGrpSpPr>
              <p:grpSpPr>
                <a:xfrm>
                  <a:off x="11401566" y="1593754"/>
                  <a:ext cx="327960" cy="232846"/>
                  <a:chOff x="3898518" y="4380252"/>
                  <a:chExt cx="528970" cy="375549"/>
                </a:xfrm>
              </p:grpSpPr>
              <p:grpSp>
                <p:nvGrpSpPr>
                  <p:cNvPr id="186" name="Group 185"/>
                  <p:cNvGrpSpPr/>
                  <p:nvPr/>
                </p:nvGrpSpPr>
                <p:grpSpPr>
                  <a:xfrm>
                    <a:off x="4160843" y="4380252"/>
                    <a:ext cx="266645" cy="187102"/>
                    <a:chOff x="2078177" y="483467"/>
                    <a:chExt cx="8823325" cy="6191250"/>
                  </a:xfrm>
                  <a:solidFill>
                    <a:schemeClr val="tx2"/>
                  </a:solidFill>
                </p:grpSpPr>
                <p:sp>
                  <p:nvSpPr>
                    <p:cNvPr id="188" name="Freeform 187"/>
                    <p:cNvSpPr>
                      <a:spLocks noEditPoints="1"/>
                    </p:cNvSpPr>
                    <p:nvPr/>
                  </p:nvSpPr>
                  <p:spPr bwMode="auto">
                    <a:xfrm>
                      <a:off x="2078177" y="483467"/>
                      <a:ext cx="8823325" cy="6191250"/>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89" name="Freeform 188"/>
                    <p:cNvSpPr>
                      <a:spLocks/>
                    </p:cNvSpPr>
                    <p:nvPr/>
                  </p:nvSpPr>
                  <p:spPr bwMode="auto">
                    <a:xfrm>
                      <a:off x="2900363" y="1382713"/>
                      <a:ext cx="1231900" cy="1231900"/>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91" name="Freeform 190"/>
                    <p:cNvSpPr>
                      <a:spLocks/>
                    </p:cNvSpPr>
                    <p:nvPr/>
                  </p:nvSpPr>
                  <p:spPr bwMode="auto">
                    <a:xfrm>
                      <a:off x="4440238" y="1382713"/>
                      <a:ext cx="1235075" cy="1231900"/>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92" name="Freeform 191"/>
                    <p:cNvSpPr>
                      <a:spLocks/>
                    </p:cNvSpPr>
                    <p:nvPr/>
                  </p:nvSpPr>
                  <p:spPr bwMode="auto">
                    <a:xfrm>
                      <a:off x="4440238" y="2952751"/>
                      <a:ext cx="1235075" cy="1231900"/>
                    </a:xfrm>
                    <a:custGeom>
                      <a:avLst/>
                      <a:gdLst>
                        <a:gd name="T0" fmla="*/ 0 w 778"/>
                        <a:gd name="T1" fmla="*/ 0 h 776"/>
                        <a:gd name="T2" fmla="*/ 778 w 778"/>
                        <a:gd name="T3" fmla="*/ 0 h 776"/>
                        <a:gd name="T4" fmla="*/ 778 w 778"/>
                        <a:gd name="T5" fmla="*/ 776 h 776"/>
                        <a:gd name="T6" fmla="*/ 0 w 778"/>
                        <a:gd name="T7" fmla="*/ 776 h 776"/>
                        <a:gd name="T8" fmla="*/ 0 w 778"/>
                        <a:gd name="T9" fmla="*/ 0 h 776"/>
                        <a:gd name="T10" fmla="*/ 0 w 778"/>
                        <a:gd name="T11" fmla="*/ 0 h 776"/>
                      </a:gdLst>
                      <a:ahLst/>
                      <a:cxnLst>
                        <a:cxn ang="0">
                          <a:pos x="T0" y="T1"/>
                        </a:cxn>
                        <a:cxn ang="0">
                          <a:pos x="T2" y="T3"/>
                        </a:cxn>
                        <a:cxn ang="0">
                          <a:pos x="T4" y="T5"/>
                        </a:cxn>
                        <a:cxn ang="0">
                          <a:pos x="T6" y="T7"/>
                        </a:cxn>
                        <a:cxn ang="0">
                          <a:pos x="T8" y="T9"/>
                        </a:cxn>
                        <a:cxn ang="0">
                          <a:pos x="T10" y="T11"/>
                        </a:cxn>
                      </a:cxnLst>
                      <a:rect l="0" t="0" r="r" b="b"/>
                      <a:pathLst>
                        <a:path w="778" h="776">
                          <a:moveTo>
                            <a:pt x="0" y="0"/>
                          </a:moveTo>
                          <a:lnTo>
                            <a:pt x="778" y="0"/>
                          </a:lnTo>
                          <a:lnTo>
                            <a:pt x="778"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sp>
                  <p:nvSpPr>
                    <p:cNvPr id="193" name="Freeform 192"/>
                    <p:cNvSpPr>
                      <a:spLocks/>
                    </p:cNvSpPr>
                    <p:nvPr/>
                  </p:nvSpPr>
                  <p:spPr bwMode="auto">
                    <a:xfrm>
                      <a:off x="2900363" y="2952751"/>
                      <a:ext cx="1231900" cy="1231900"/>
                    </a:xfrm>
                    <a:custGeom>
                      <a:avLst/>
                      <a:gdLst>
                        <a:gd name="T0" fmla="*/ 0 w 776"/>
                        <a:gd name="T1" fmla="*/ 0 h 776"/>
                        <a:gd name="T2" fmla="*/ 776 w 776"/>
                        <a:gd name="T3" fmla="*/ 0 h 776"/>
                        <a:gd name="T4" fmla="*/ 776 w 776"/>
                        <a:gd name="T5" fmla="*/ 776 h 776"/>
                        <a:gd name="T6" fmla="*/ 0 w 776"/>
                        <a:gd name="T7" fmla="*/ 776 h 776"/>
                        <a:gd name="T8" fmla="*/ 0 w 776"/>
                        <a:gd name="T9" fmla="*/ 0 h 776"/>
                        <a:gd name="T10" fmla="*/ 0 w 776"/>
                        <a:gd name="T11" fmla="*/ 0 h 776"/>
                      </a:gdLst>
                      <a:ahLst/>
                      <a:cxnLst>
                        <a:cxn ang="0">
                          <a:pos x="T0" y="T1"/>
                        </a:cxn>
                        <a:cxn ang="0">
                          <a:pos x="T2" y="T3"/>
                        </a:cxn>
                        <a:cxn ang="0">
                          <a:pos x="T4" y="T5"/>
                        </a:cxn>
                        <a:cxn ang="0">
                          <a:pos x="T6" y="T7"/>
                        </a:cxn>
                        <a:cxn ang="0">
                          <a:pos x="T8" y="T9"/>
                        </a:cxn>
                        <a:cxn ang="0">
                          <a:pos x="T10" y="T11"/>
                        </a:cxn>
                      </a:cxnLst>
                      <a:rect l="0" t="0" r="r" b="b"/>
                      <a:pathLst>
                        <a:path w="776" h="776">
                          <a:moveTo>
                            <a:pt x="0" y="0"/>
                          </a:moveTo>
                          <a:lnTo>
                            <a:pt x="776" y="0"/>
                          </a:lnTo>
                          <a:lnTo>
                            <a:pt x="776" y="776"/>
                          </a:lnTo>
                          <a:lnTo>
                            <a:pt x="0" y="77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grpSp>
              <p:sp>
                <p:nvSpPr>
                  <p:cNvPr id="187" name="Freeform 186"/>
                  <p:cNvSpPr>
                    <a:spLocks/>
                  </p:cNvSpPr>
                  <p:nvPr/>
                </p:nvSpPr>
                <p:spPr bwMode="auto">
                  <a:xfrm>
                    <a:off x="3898518" y="4426361"/>
                    <a:ext cx="277577" cy="329440"/>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14228">
                      <a:defRPr/>
                    </a:pPr>
                    <a:endParaRPr lang="en-US" sz="1765">
                      <a:solidFill>
                        <a:srgbClr val="FFFFFF"/>
                      </a:solidFill>
                      <a:latin typeface="Segoe UI"/>
                    </a:endParaRPr>
                  </a:p>
                </p:txBody>
              </p:sp>
            </p:grpSp>
            <p:sp>
              <p:nvSpPr>
                <p:cNvPr id="194" name="TextBox 193"/>
                <p:cNvSpPr txBox="1"/>
                <p:nvPr/>
              </p:nvSpPr>
              <p:spPr>
                <a:xfrm>
                  <a:off x="11211332" y="1861645"/>
                  <a:ext cx="665282" cy="221595"/>
                </a:xfrm>
                <a:prstGeom prst="rect">
                  <a:avLst/>
                </a:prstGeom>
                <a:noFill/>
              </p:spPr>
              <p:txBody>
                <a:bodyPr wrap="square" lIns="0" tIns="0" rIns="0" bIns="0" rtlCol="0">
                  <a:spAutoFit/>
                </a:bodyPr>
                <a:lstStyle/>
                <a:p>
                  <a:pPr algn="ctr" defTabSz="1218677">
                    <a:lnSpc>
                      <a:spcPct val="80000"/>
                    </a:lnSpc>
                    <a:buSzPct val="80000"/>
                    <a:defRPr/>
                  </a:pPr>
                  <a:r>
                    <a:rPr lang="en-US" sz="882" kern="0" dirty="0">
                      <a:solidFill>
                        <a:srgbClr val="505050"/>
                      </a:solidFill>
                      <a:latin typeface="Segoe UI"/>
                    </a:rPr>
                    <a:t>ISV/CSV apps</a:t>
                  </a:r>
                </a:p>
              </p:txBody>
            </p:sp>
            <p:sp>
              <p:nvSpPr>
                <p:cNvPr id="195" name="TextBox 194"/>
                <p:cNvSpPr txBox="1"/>
                <p:nvPr/>
              </p:nvSpPr>
              <p:spPr>
                <a:xfrm>
                  <a:off x="10562901" y="1861645"/>
                  <a:ext cx="906480" cy="221599"/>
                </a:xfrm>
                <a:prstGeom prst="rect">
                  <a:avLst/>
                </a:prstGeom>
                <a:noFill/>
              </p:spPr>
              <p:txBody>
                <a:bodyPr wrap="square" lIns="0" tIns="0" rIns="0" bIns="0" rtlCol="0">
                  <a:spAutoFit/>
                </a:bodyPr>
                <a:lstStyle/>
                <a:p>
                  <a:pPr algn="ctr" defTabSz="1218677">
                    <a:lnSpc>
                      <a:spcPct val="80000"/>
                    </a:lnSpc>
                    <a:buSzPct val="80000"/>
                    <a:defRPr/>
                  </a:pPr>
                  <a:r>
                    <a:rPr lang="en-US" sz="882" kern="0" dirty="0">
                      <a:solidFill>
                        <a:srgbClr val="505050"/>
                      </a:solidFill>
                      <a:latin typeface="Segoe UI"/>
                    </a:rPr>
                    <a:t>Custom </a:t>
                  </a:r>
                  <a:br>
                    <a:rPr lang="en-US" sz="882" kern="0" dirty="0">
                      <a:solidFill>
                        <a:srgbClr val="505050"/>
                      </a:solidFill>
                      <a:latin typeface="Segoe UI"/>
                    </a:rPr>
                  </a:br>
                  <a:r>
                    <a:rPr lang="en-US" sz="882" kern="0" dirty="0">
                      <a:solidFill>
                        <a:srgbClr val="505050"/>
                      </a:solidFill>
                      <a:latin typeface="Segoe UI"/>
                    </a:rPr>
                    <a:t>LOB apps</a:t>
                  </a:r>
                </a:p>
              </p:txBody>
            </p:sp>
            <p:sp>
              <p:nvSpPr>
                <p:cNvPr id="176" name="TextBox 124"/>
                <p:cNvSpPr txBox="1"/>
                <p:nvPr/>
              </p:nvSpPr>
              <p:spPr>
                <a:xfrm>
                  <a:off x="1678274" y="1207482"/>
                  <a:ext cx="1879821" cy="281371"/>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079" dirty="0">
                      <a:solidFill>
                        <a:srgbClr val="FFFFFF"/>
                      </a:solidFill>
                      <a:latin typeface="Segoe UI"/>
                    </a:rPr>
                    <a:t>Encrypted Synchronization</a:t>
                  </a:r>
                </a:p>
              </p:txBody>
            </p:sp>
            <p:cxnSp>
              <p:nvCxnSpPr>
                <p:cNvPr id="177" name="Straight Arrow Connector 176"/>
                <p:cNvCxnSpPr>
                  <a:endCxn id="68" idx="2"/>
                </p:cNvCxnSpPr>
                <p:nvPr/>
              </p:nvCxnSpPr>
              <p:spPr>
                <a:xfrm flipV="1">
                  <a:off x="3316997" y="1977243"/>
                  <a:ext cx="748704" cy="82787"/>
                </a:xfrm>
                <a:prstGeom prst="straightConnector1">
                  <a:avLst/>
                </a:prstGeom>
                <a:ln w="38100"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68" idx="8"/>
                </p:cNvCxnSpPr>
                <p:nvPr/>
              </p:nvCxnSpPr>
              <p:spPr>
                <a:xfrm flipH="1" flipV="1">
                  <a:off x="6283119" y="1741847"/>
                  <a:ext cx="572454" cy="276251"/>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V="1">
                  <a:off x="6297435" y="1257457"/>
                  <a:ext cx="2715679" cy="12550"/>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6219980" y="1393860"/>
                  <a:ext cx="2715679" cy="12550"/>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8" name="TextBox 12"/>
              <p:cNvSpPr txBox="1">
                <a:spLocks noChangeArrowheads="1"/>
              </p:cNvSpPr>
              <p:nvPr/>
            </p:nvSpPr>
            <p:spPr bwMode="auto">
              <a:xfrm>
                <a:off x="4373475" y="1969059"/>
                <a:ext cx="1449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896480">
                  <a:lnSpc>
                    <a:spcPct val="100000"/>
                  </a:lnSpc>
                  <a:spcBef>
                    <a:spcPct val="0"/>
                  </a:spcBef>
                  <a:buNone/>
                  <a:defRPr/>
                </a:pPr>
                <a:r>
                  <a:rPr lang="en-US" altLang="en-US" sz="1177" b="1" kern="0" dirty="0">
                    <a:solidFill>
                      <a:srgbClr val="FFFFFF"/>
                    </a:solidFill>
                    <a:latin typeface="Segoe UI Light"/>
                    <a:cs typeface="Segoe UI" panose="020B0502040204020203" pitchFamily="34" charset="0"/>
                  </a:rPr>
                  <a:t>Microsoft Azure AD</a:t>
                </a:r>
              </a:p>
            </p:txBody>
          </p:sp>
        </p:grpSp>
      </p:grpSp>
      <p:grpSp>
        <p:nvGrpSpPr>
          <p:cNvPr id="134" name="Group 133"/>
          <p:cNvGrpSpPr/>
          <p:nvPr/>
        </p:nvGrpSpPr>
        <p:grpSpPr>
          <a:xfrm>
            <a:off x="171049" y="3809815"/>
            <a:ext cx="12020952" cy="2084354"/>
            <a:chOff x="174478" y="621986"/>
            <a:chExt cx="12261997" cy="2126149"/>
          </a:xfrm>
        </p:grpSpPr>
        <p:grpSp>
          <p:nvGrpSpPr>
            <p:cNvPr id="135" name="Group 134"/>
            <p:cNvGrpSpPr/>
            <p:nvPr/>
          </p:nvGrpSpPr>
          <p:grpSpPr>
            <a:xfrm>
              <a:off x="174478" y="621986"/>
              <a:ext cx="12261997" cy="2126149"/>
              <a:chOff x="274638" y="3463557"/>
              <a:chExt cx="12261997" cy="2126149"/>
            </a:xfrm>
          </p:grpSpPr>
          <p:sp>
            <p:nvSpPr>
              <p:cNvPr id="141" name="TextBox 140"/>
              <p:cNvSpPr txBox="1"/>
              <p:nvPr/>
            </p:nvSpPr>
            <p:spPr>
              <a:xfrm>
                <a:off x="274638" y="3463557"/>
                <a:ext cx="5056064" cy="572464"/>
              </a:xfrm>
              <a:prstGeom prst="rect">
                <a:avLst/>
              </a:prstGeom>
              <a:noFill/>
            </p:spPr>
            <p:txBody>
              <a:bodyPr wrap="none" lIns="179285" tIns="143428" rIns="179285" bIns="143428" rtlCol="0">
                <a:spAutoFit/>
              </a:bodyPr>
              <a:lstStyle/>
              <a:p>
                <a:pPr defTabSz="896480">
                  <a:lnSpc>
                    <a:spcPct val="90000"/>
                  </a:lnSpc>
                  <a:defRPr/>
                </a:pPr>
                <a:r>
                  <a:rPr lang="en-US" sz="1961" kern="0" spc="-49" dirty="0">
                    <a:solidFill>
                      <a:srgbClr val="FFFFFF"/>
                    </a:solidFill>
                    <a:latin typeface="Segoe UI"/>
                  </a:rPr>
                  <a:t>Microsoft Azure Multi-Factor Authentication</a:t>
                </a:r>
              </a:p>
            </p:txBody>
          </p:sp>
          <p:sp>
            <p:nvSpPr>
              <p:cNvPr id="142" name="Rounded Rectangle 141"/>
              <p:cNvSpPr/>
              <p:nvPr/>
            </p:nvSpPr>
            <p:spPr bwMode="auto">
              <a:xfrm>
                <a:off x="317933" y="4090076"/>
                <a:ext cx="2099369" cy="1442335"/>
              </a:xfrm>
              <a:prstGeom prst="roundRect">
                <a:avLst>
                  <a:gd name="adj" fmla="val 6829"/>
                </a:avLst>
              </a:prstGeom>
              <a:noFill/>
              <a:ln>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85" fontAlgn="base">
                  <a:lnSpc>
                    <a:spcPct val="90000"/>
                  </a:lnSpc>
                  <a:spcBef>
                    <a:spcPct val="0"/>
                  </a:spcBef>
                  <a:spcAft>
                    <a:spcPct val="0"/>
                  </a:spcAft>
                  <a:defRPr/>
                </a:pPr>
                <a:endParaRPr lang="en-US" sz="1961" kern="0" spc="-49" dirty="0">
                  <a:solidFill>
                    <a:srgbClr val="505050"/>
                  </a:solidFill>
                  <a:latin typeface="Segoe UI"/>
                </a:endParaRPr>
              </a:p>
            </p:txBody>
          </p:sp>
          <p:grpSp>
            <p:nvGrpSpPr>
              <p:cNvPr id="143" name="Group 142"/>
              <p:cNvGrpSpPr/>
              <p:nvPr/>
            </p:nvGrpSpPr>
            <p:grpSpPr>
              <a:xfrm>
                <a:off x="286539" y="4804853"/>
                <a:ext cx="1196628" cy="638364"/>
                <a:chOff x="494706" y="2722580"/>
                <a:chExt cx="1891596" cy="1009110"/>
              </a:xfrm>
            </p:grpSpPr>
            <p:sp>
              <p:nvSpPr>
                <p:cNvPr id="267" name="Rectangle 266"/>
                <p:cNvSpPr/>
                <p:nvPr/>
              </p:nvSpPr>
              <p:spPr>
                <a:xfrm>
                  <a:off x="687378" y="3512754"/>
                  <a:ext cx="1698924" cy="218936"/>
                </a:xfrm>
                <a:prstGeom prst="rect">
                  <a:avLst/>
                </a:prstGeom>
                <a:ln>
                  <a:noFill/>
                </a:ln>
              </p:spPr>
              <p:txBody>
                <a:bodyPr wrap="square" lIns="0" tIns="0" rIns="0" bIns="0" anchor="ctr">
                  <a:spAutoFit/>
                </a:bodyPr>
                <a:lstStyle/>
                <a:p>
                  <a:pPr algn="ctr" defTabSz="1074991" fontAlgn="base">
                    <a:spcBef>
                      <a:spcPts val="1412"/>
                    </a:spcBef>
                    <a:spcAft>
                      <a:spcPct val="0"/>
                    </a:spcAft>
                    <a:defRPr/>
                  </a:pPr>
                  <a:r>
                    <a:rPr lang="en-US" sz="882" kern="0" dirty="0">
                      <a:ln>
                        <a:solidFill>
                          <a:srgbClr val="FFFFFF">
                            <a:alpha val="0"/>
                          </a:srgbClr>
                        </a:solidFill>
                      </a:ln>
                      <a:solidFill>
                        <a:srgbClr val="FFFFFF"/>
                      </a:solidFill>
                      <a:latin typeface="Segoe UI"/>
                    </a:rPr>
                    <a:t>Active Directory</a:t>
                  </a:r>
                </a:p>
              </p:txBody>
            </p:sp>
            <p:pic>
              <p:nvPicPr>
                <p:cNvPr id="268" name="Picture 267"/>
                <p:cNvPicPr>
                  <a:picLocks noChangeAspect="1"/>
                </p:cNvPicPr>
                <p:nvPr/>
              </p:nvPicPr>
              <p:blipFill>
                <a:blip r:embed="rId1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1050551" y="2722580"/>
                  <a:ext cx="790786" cy="569933"/>
                </a:xfrm>
                <a:prstGeom prst="rect">
                  <a:avLst/>
                </a:prstGeom>
              </p:spPr>
            </p:pic>
            <p:pic>
              <p:nvPicPr>
                <p:cNvPr id="269" name="Picture 268"/>
                <p:cNvPicPr>
                  <a:picLocks noChangeAspect="1"/>
                </p:cNvPicPr>
                <p:nvPr/>
              </p:nvPicPr>
              <p:blipFill>
                <a:blip r:embed="rId14" cstate="email">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4706" y="3209953"/>
                  <a:ext cx="1838351" cy="469446"/>
                </a:xfrm>
                <a:prstGeom prst="rect">
                  <a:avLst/>
                </a:prstGeom>
              </p:spPr>
            </p:pic>
          </p:grpSp>
          <p:sp>
            <p:nvSpPr>
              <p:cNvPr id="144" name="Freeform 128"/>
              <p:cNvSpPr>
                <a:spLocks noChangeAspect="1"/>
              </p:cNvSpPr>
              <p:nvPr/>
            </p:nvSpPr>
            <p:spPr bwMode="black">
              <a:xfrm>
                <a:off x="3818089" y="4096490"/>
                <a:ext cx="1235817" cy="7890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grpSp>
            <p:nvGrpSpPr>
              <p:cNvPr id="145" name="Group 144"/>
              <p:cNvGrpSpPr/>
              <p:nvPr/>
            </p:nvGrpSpPr>
            <p:grpSpPr>
              <a:xfrm>
                <a:off x="6428132" y="4114695"/>
                <a:ext cx="404183" cy="348434"/>
                <a:chOff x="4839720" y="3589027"/>
                <a:chExt cx="695509" cy="599577"/>
              </a:xfrm>
            </p:grpSpPr>
            <p:sp>
              <p:nvSpPr>
                <p:cNvPr id="262" name="Isosceles Triangle 261"/>
                <p:cNvSpPr/>
                <p:nvPr/>
              </p:nvSpPr>
              <p:spPr bwMode="auto">
                <a:xfrm>
                  <a:off x="4839720" y="3589027"/>
                  <a:ext cx="695509" cy="599577"/>
                </a:xfrm>
                <a:prstGeom prst="triangle">
                  <a:avLst/>
                </a:prstGeom>
                <a:solidFill>
                  <a:schemeClr val="accent1">
                    <a:lumMod val="60000"/>
                    <a:lumOff val="40000"/>
                  </a:schemeClr>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85" fontAlgn="base">
                    <a:lnSpc>
                      <a:spcPct val="90000"/>
                    </a:lnSpc>
                    <a:spcBef>
                      <a:spcPct val="0"/>
                    </a:spcBef>
                    <a:spcAft>
                      <a:spcPct val="0"/>
                    </a:spcAft>
                    <a:defRPr/>
                  </a:pPr>
                  <a:endParaRPr lang="en-US" sz="882" kern="0" spc="-49" dirty="0">
                    <a:solidFill>
                      <a:srgbClr val="FFFFFF"/>
                    </a:solidFill>
                    <a:latin typeface="Segoe UI"/>
                  </a:endParaRPr>
                </a:p>
              </p:txBody>
            </p:sp>
            <p:grpSp>
              <p:nvGrpSpPr>
                <p:cNvPr id="263" name="Group 4"/>
                <p:cNvGrpSpPr>
                  <a:grpSpLocks noChangeAspect="1"/>
                </p:cNvGrpSpPr>
                <p:nvPr/>
              </p:nvGrpSpPr>
              <p:grpSpPr bwMode="auto">
                <a:xfrm>
                  <a:off x="5031370" y="3823183"/>
                  <a:ext cx="312208" cy="310240"/>
                  <a:chOff x="3125" y="1415"/>
                  <a:chExt cx="1586" cy="1576"/>
                </a:xfrm>
                <a:solidFill>
                  <a:schemeClr val="tx2"/>
                </a:solidFill>
              </p:grpSpPr>
              <p:sp>
                <p:nvSpPr>
                  <p:cNvPr id="264"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784" kern="0">
                      <a:solidFill>
                        <a:srgbClr val="FFFFFF"/>
                      </a:solidFill>
                      <a:latin typeface="Segoe UI"/>
                    </a:endParaRPr>
                  </a:p>
                </p:txBody>
              </p:sp>
              <p:sp>
                <p:nvSpPr>
                  <p:cNvPr id="265"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784" kern="0">
                      <a:solidFill>
                        <a:srgbClr val="FFFFFF"/>
                      </a:solidFill>
                      <a:latin typeface="Segoe UI"/>
                    </a:endParaRPr>
                  </a:p>
                </p:txBody>
              </p:sp>
              <p:sp>
                <p:nvSpPr>
                  <p:cNvPr id="26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defTabSz="914287">
                      <a:defRPr/>
                    </a:pPr>
                    <a:endParaRPr lang="en-US" sz="784" kern="0">
                      <a:solidFill>
                        <a:srgbClr val="FFFFFF"/>
                      </a:solidFill>
                      <a:latin typeface="Segoe UI"/>
                    </a:endParaRPr>
                  </a:p>
                </p:txBody>
              </p:sp>
            </p:grpSp>
          </p:grpSp>
          <p:sp>
            <p:nvSpPr>
              <p:cNvPr id="146" name="TextBox 124"/>
              <p:cNvSpPr txBox="1"/>
              <p:nvPr/>
            </p:nvSpPr>
            <p:spPr>
              <a:xfrm>
                <a:off x="2347633" y="4200234"/>
                <a:ext cx="1394958" cy="265982"/>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981" dirty="0">
                    <a:solidFill>
                      <a:srgbClr val="FFFFFF"/>
                    </a:solidFill>
                    <a:latin typeface="Segoe UI"/>
                  </a:rPr>
                  <a:t>ADFS / SAML</a:t>
                </a:r>
              </a:p>
            </p:txBody>
          </p:sp>
          <p:cxnSp>
            <p:nvCxnSpPr>
              <p:cNvPr id="147" name="Straight Arrow Connector 146"/>
              <p:cNvCxnSpPr/>
              <p:nvPr/>
            </p:nvCxnSpPr>
            <p:spPr>
              <a:xfrm>
                <a:off x="2096008" y="4439772"/>
                <a:ext cx="1817829" cy="14055"/>
              </a:xfrm>
              <a:prstGeom prst="straightConnector1">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915134" y="4179094"/>
                <a:ext cx="1299119" cy="483816"/>
                <a:chOff x="1219051" y="5663359"/>
                <a:chExt cx="1299119" cy="483816"/>
              </a:xfrm>
            </p:grpSpPr>
            <p:sp>
              <p:nvSpPr>
                <p:cNvPr id="260" name="TextBox 259"/>
                <p:cNvSpPr txBox="1"/>
                <p:nvPr/>
              </p:nvSpPr>
              <p:spPr>
                <a:xfrm>
                  <a:off x="1499164" y="5700899"/>
                  <a:ext cx="1019006" cy="446276"/>
                </a:xfrm>
                <a:prstGeom prst="rect">
                  <a:avLst/>
                </a:prstGeom>
                <a:noFill/>
              </p:spPr>
              <p:txBody>
                <a:bodyPr wrap="square" lIns="0" tIns="0" rIns="0" bIns="0" rtlCol="0">
                  <a:spAutoFit/>
                </a:bodyPr>
                <a:lstStyle/>
                <a:p>
                  <a:pPr defTabSz="1218677">
                    <a:lnSpc>
                      <a:spcPct val="90000"/>
                    </a:lnSpc>
                    <a:spcBef>
                      <a:spcPct val="20000"/>
                    </a:spcBef>
                    <a:buSzPct val="80000"/>
                    <a:defRPr/>
                  </a:pPr>
                  <a:r>
                    <a:rPr lang="en-US" sz="981" kern="0" dirty="0">
                      <a:solidFill>
                        <a:srgbClr val="FFFFFF"/>
                      </a:solidFill>
                      <a:latin typeface="Segoe UI"/>
                    </a:rPr>
                    <a:t>Multi-Factor</a:t>
                  </a:r>
                </a:p>
                <a:p>
                  <a:pPr defTabSz="1218677">
                    <a:lnSpc>
                      <a:spcPct val="90000"/>
                    </a:lnSpc>
                    <a:spcBef>
                      <a:spcPct val="20000"/>
                    </a:spcBef>
                    <a:buSzPct val="80000"/>
                    <a:defRPr/>
                  </a:pPr>
                  <a:r>
                    <a:rPr lang="en-US" sz="981" kern="0" dirty="0">
                      <a:solidFill>
                        <a:srgbClr val="FFFFFF"/>
                      </a:solidFill>
                      <a:latin typeface="Segoe UI"/>
                    </a:rPr>
                    <a:t>Authentication</a:t>
                  </a:r>
                  <a:br>
                    <a:rPr lang="en-US" sz="981" kern="0" dirty="0">
                      <a:solidFill>
                        <a:srgbClr val="FFFFFF"/>
                      </a:solidFill>
                      <a:latin typeface="Segoe UI"/>
                    </a:rPr>
                  </a:br>
                  <a:r>
                    <a:rPr lang="en-US" sz="981" kern="0" dirty="0">
                      <a:solidFill>
                        <a:srgbClr val="FFFFFF"/>
                      </a:solidFill>
                      <a:latin typeface="Segoe UI"/>
                    </a:rPr>
                    <a:t>Server</a:t>
                  </a:r>
                </a:p>
              </p:txBody>
            </p:sp>
            <p:pic>
              <p:nvPicPr>
                <p:cNvPr id="261" name="Picture 260"/>
                <p:cNvPicPr>
                  <a:picLocks noChangeAspect="1"/>
                </p:cNvPicPr>
                <p:nvPr/>
              </p:nvPicPr>
              <p:blipFill>
                <a:blip r:embed="rId1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rot="21000000">
                  <a:off x="1219051" y="5663359"/>
                  <a:ext cx="174012" cy="444410"/>
                </a:xfrm>
                <a:prstGeom prst="rect">
                  <a:avLst/>
                </a:prstGeom>
              </p:spPr>
            </p:pic>
          </p:grpSp>
          <p:pic>
            <p:nvPicPr>
              <p:cNvPr id="149" name="Picture 2" descr="\\MAGNUM\Projects\Microsoft\Cloud Power FY12\Design\ICONS_PNG\Next_Gen_Application.png"/>
              <p:cNvPicPr>
                <a:picLocks noChangeAspect="1" noChangeArrowheads="1"/>
              </p:cNvPicPr>
              <p:nvPr/>
            </p:nvPicPr>
            <p:blipFill rotWithShape="1">
              <a:blip r:embed="rId1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4262929" y="4371752"/>
                <a:ext cx="329755" cy="255290"/>
              </a:xfrm>
              <a:prstGeom prst="rect">
                <a:avLst/>
              </a:prstGeom>
              <a:noFill/>
            </p:spPr>
          </p:pic>
          <p:sp>
            <p:nvSpPr>
              <p:cNvPr id="150" name="TextBox 149"/>
              <p:cNvSpPr txBox="1"/>
              <p:nvPr/>
            </p:nvSpPr>
            <p:spPr>
              <a:xfrm>
                <a:off x="3914756" y="4656920"/>
                <a:ext cx="1023201" cy="1384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981" kern="0" dirty="0">
                    <a:solidFill>
                      <a:srgbClr val="FFFFFF"/>
                    </a:solidFill>
                    <a:latin typeface="Segoe UI"/>
                  </a:rPr>
                  <a:t>Cloud Apps</a:t>
                </a:r>
              </a:p>
            </p:txBody>
          </p:sp>
          <p:grpSp>
            <p:nvGrpSpPr>
              <p:cNvPr id="151" name="Group 150"/>
              <p:cNvGrpSpPr/>
              <p:nvPr/>
            </p:nvGrpSpPr>
            <p:grpSpPr>
              <a:xfrm>
                <a:off x="6635156" y="4765051"/>
                <a:ext cx="1299119" cy="483816"/>
                <a:chOff x="1219051" y="5663359"/>
                <a:chExt cx="1299119" cy="483816"/>
              </a:xfrm>
            </p:grpSpPr>
            <p:sp>
              <p:nvSpPr>
                <p:cNvPr id="258" name="TextBox 257"/>
                <p:cNvSpPr txBox="1"/>
                <p:nvPr/>
              </p:nvSpPr>
              <p:spPr>
                <a:xfrm>
                  <a:off x="1499164" y="5700899"/>
                  <a:ext cx="1019006" cy="446276"/>
                </a:xfrm>
                <a:prstGeom prst="rect">
                  <a:avLst/>
                </a:prstGeom>
                <a:noFill/>
              </p:spPr>
              <p:txBody>
                <a:bodyPr wrap="square" lIns="0" tIns="0" rIns="0" bIns="0" rtlCol="0">
                  <a:spAutoFit/>
                </a:bodyPr>
                <a:lstStyle/>
                <a:p>
                  <a:pPr defTabSz="1218677">
                    <a:lnSpc>
                      <a:spcPct val="90000"/>
                    </a:lnSpc>
                    <a:spcBef>
                      <a:spcPct val="20000"/>
                    </a:spcBef>
                    <a:buSzPct val="80000"/>
                    <a:defRPr/>
                  </a:pPr>
                  <a:r>
                    <a:rPr lang="en-US" sz="981" kern="0" dirty="0">
                      <a:solidFill>
                        <a:srgbClr val="FFFFFF"/>
                      </a:solidFill>
                      <a:latin typeface="Segoe UI"/>
                    </a:rPr>
                    <a:t>Multi-Factor</a:t>
                  </a:r>
                </a:p>
                <a:p>
                  <a:pPr defTabSz="1218677">
                    <a:lnSpc>
                      <a:spcPct val="90000"/>
                    </a:lnSpc>
                    <a:spcBef>
                      <a:spcPct val="20000"/>
                    </a:spcBef>
                    <a:buSzPct val="80000"/>
                    <a:defRPr/>
                  </a:pPr>
                  <a:r>
                    <a:rPr lang="en-US" sz="981" kern="0" dirty="0">
                      <a:solidFill>
                        <a:srgbClr val="FFFFFF"/>
                      </a:solidFill>
                      <a:latin typeface="Segoe UI"/>
                    </a:rPr>
                    <a:t>Authentication</a:t>
                  </a:r>
                  <a:br>
                    <a:rPr lang="en-US" sz="981" kern="0" dirty="0">
                      <a:solidFill>
                        <a:srgbClr val="FFFFFF"/>
                      </a:solidFill>
                      <a:latin typeface="Segoe UI"/>
                    </a:rPr>
                  </a:br>
                  <a:r>
                    <a:rPr lang="en-US" sz="981" kern="0" dirty="0">
                      <a:solidFill>
                        <a:srgbClr val="FFFFFF"/>
                      </a:solidFill>
                      <a:latin typeface="Segoe UI"/>
                    </a:rPr>
                    <a:t>Server</a:t>
                  </a:r>
                </a:p>
              </p:txBody>
            </p:sp>
            <p:pic>
              <p:nvPicPr>
                <p:cNvPr id="259" name="Picture 258"/>
                <p:cNvPicPr>
                  <a:picLocks noChangeAspect="1"/>
                </p:cNvPicPr>
                <p:nvPr/>
              </p:nvPicPr>
              <p:blipFill>
                <a:blip r:embed="rId1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21000000">
                  <a:off x="1219051" y="5663359"/>
                  <a:ext cx="174012" cy="444410"/>
                </a:xfrm>
                <a:prstGeom prst="rect">
                  <a:avLst/>
                </a:prstGeom>
              </p:spPr>
            </p:pic>
          </p:grpSp>
          <p:sp>
            <p:nvSpPr>
              <p:cNvPr id="152" name="Freeform 128"/>
              <p:cNvSpPr>
                <a:spLocks noChangeAspect="1"/>
              </p:cNvSpPr>
              <p:nvPr/>
            </p:nvSpPr>
            <p:spPr bwMode="black">
              <a:xfrm>
                <a:off x="5557956" y="3884130"/>
                <a:ext cx="2412477" cy="139058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cxnSp>
            <p:nvCxnSpPr>
              <p:cNvPr id="153" name="Straight Arrow Connector 152"/>
              <p:cNvCxnSpPr>
                <a:endCxn id="262" idx="1"/>
              </p:cNvCxnSpPr>
              <p:nvPr/>
            </p:nvCxnSpPr>
            <p:spPr>
              <a:xfrm>
                <a:off x="4937957" y="4279090"/>
                <a:ext cx="1591223" cy="9827"/>
              </a:xfrm>
              <a:prstGeom prst="straightConnector1">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999035" y="4808443"/>
                <a:ext cx="1591223" cy="9827"/>
              </a:xfrm>
              <a:prstGeom prst="straightConnector1">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262" idx="5"/>
                <a:endCxn id="258" idx="0"/>
              </p:cNvCxnSpPr>
              <p:nvPr/>
            </p:nvCxnSpPr>
            <p:spPr>
              <a:xfrm>
                <a:off x="6731271" y="4288917"/>
                <a:ext cx="693501" cy="513674"/>
              </a:xfrm>
              <a:prstGeom prst="bentConnector2">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0" name="Group 199"/>
              <p:cNvGrpSpPr/>
              <p:nvPr/>
            </p:nvGrpSpPr>
            <p:grpSpPr>
              <a:xfrm>
                <a:off x="2807487" y="5088659"/>
                <a:ext cx="1251323" cy="501047"/>
                <a:chOff x="3116703" y="4763912"/>
                <a:chExt cx="1251323" cy="501047"/>
              </a:xfrm>
            </p:grpSpPr>
            <p:sp>
              <p:nvSpPr>
                <p:cNvPr id="246" name="TextBox 245"/>
                <p:cNvSpPr txBox="1"/>
                <p:nvPr/>
              </p:nvSpPr>
              <p:spPr>
                <a:xfrm>
                  <a:off x="3116703" y="5098760"/>
                  <a:ext cx="1251323" cy="1661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Corporate devices</a:t>
                  </a:r>
                </a:p>
              </p:txBody>
            </p:sp>
            <p:grpSp>
              <p:nvGrpSpPr>
                <p:cNvPr id="250" name="Group 249"/>
                <p:cNvGrpSpPr/>
                <p:nvPr/>
              </p:nvGrpSpPr>
              <p:grpSpPr>
                <a:xfrm>
                  <a:off x="3240017" y="4763912"/>
                  <a:ext cx="982881" cy="310475"/>
                  <a:chOff x="3360958" y="5289026"/>
                  <a:chExt cx="2112688" cy="667362"/>
                </a:xfrm>
              </p:grpSpPr>
              <p:sp>
                <p:nvSpPr>
                  <p:cNvPr id="251" name="Freeform 27"/>
                  <p:cNvSpPr>
                    <a:spLocks noEditPoints="1"/>
                  </p:cNvSpPr>
                  <p:nvPr/>
                </p:nvSpPr>
                <p:spPr bwMode="auto">
                  <a:xfrm>
                    <a:off x="3788043" y="5488062"/>
                    <a:ext cx="222252" cy="276413"/>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255" name="Freeform 27"/>
                  <p:cNvSpPr>
                    <a:spLocks noEditPoints="1"/>
                  </p:cNvSpPr>
                  <p:nvPr/>
                </p:nvSpPr>
                <p:spPr bwMode="auto">
                  <a:xfrm>
                    <a:off x="5257762" y="5551917"/>
                    <a:ext cx="162950"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256" name="Freeform 27"/>
                  <p:cNvSpPr>
                    <a:spLocks noEditPoints="1"/>
                  </p:cNvSpPr>
                  <p:nvPr/>
                </p:nvSpPr>
                <p:spPr bwMode="auto">
                  <a:xfrm>
                    <a:off x="4559010" y="5432885"/>
                    <a:ext cx="222252" cy="276413"/>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sp>
                <p:nvSpPr>
                  <p:cNvPr id="257"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solidFill>
                      <a:schemeClr val="tx1"/>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grpSp>
          <p:grpSp>
            <p:nvGrpSpPr>
              <p:cNvPr id="204" name="Group 203"/>
              <p:cNvGrpSpPr/>
              <p:nvPr/>
            </p:nvGrpSpPr>
            <p:grpSpPr>
              <a:xfrm>
                <a:off x="1361623" y="4804853"/>
                <a:ext cx="1246142" cy="592945"/>
                <a:chOff x="1117253" y="4243594"/>
                <a:chExt cx="1246142" cy="592945"/>
              </a:xfrm>
            </p:grpSpPr>
            <p:pic>
              <p:nvPicPr>
                <p:cNvPr id="243" name="Picture 2" descr="\\MAGNUM\Projects\Microsoft\Cloud Power FY12\Design\ICONS_PNG\Next_Gen_Application.png"/>
                <p:cNvPicPr>
                  <a:picLocks noChangeAspect="1" noChangeArrowheads="1"/>
                </p:cNvPicPr>
                <p:nvPr/>
              </p:nvPicPr>
              <p:blipFill rotWithShape="1">
                <a:blip r:embed="rId16" cstate="email">
                  <a:grayscl/>
                  <a:extLst>
                    <a:ext uri="{28A0092B-C50C-407E-A947-70E740481C1C}">
                      <a14:useLocalDpi xmlns:a14="http://schemas.microsoft.com/office/drawing/2010/main"/>
                    </a:ext>
                  </a:extLst>
                </a:blip>
                <a:srcRect/>
                <a:stretch/>
              </p:blipFill>
              <p:spPr bwMode="auto">
                <a:xfrm>
                  <a:off x="1575447" y="4243594"/>
                  <a:ext cx="329755" cy="255290"/>
                </a:xfrm>
                <a:prstGeom prst="rect">
                  <a:avLst/>
                </a:prstGeom>
                <a:noFill/>
              </p:spPr>
            </p:pic>
            <p:sp>
              <p:nvSpPr>
                <p:cNvPr id="244" name="TextBox 243"/>
                <p:cNvSpPr txBox="1"/>
                <p:nvPr/>
              </p:nvSpPr>
              <p:spPr>
                <a:xfrm>
                  <a:off x="1117253" y="4528762"/>
                  <a:ext cx="1246142" cy="307777"/>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981" kern="0" dirty="0">
                      <a:solidFill>
                        <a:srgbClr val="FFFFFF"/>
                      </a:solidFill>
                      <a:latin typeface="Segoe UI"/>
                    </a:rPr>
                    <a:t>On Premises </a:t>
                  </a:r>
                </a:p>
                <a:p>
                  <a:pPr algn="ctr" defTabSz="1218677">
                    <a:lnSpc>
                      <a:spcPct val="90000"/>
                    </a:lnSpc>
                    <a:spcBef>
                      <a:spcPct val="20000"/>
                    </a:spcBef>
                    <a:buSzPct val="80000"/>
                    <a:defRPr/>
                  </a:pPr>
                  <a:r>
                    <a:rPr lang="en-US" sz="981" kern="0" dirty="0">
                      <a:solidFill>
                        <a:srgbClr val="FFFFFF"/>
                      </a:solidFill>
                      <a:latin typeface="Segoe UI"/>
                    </a:rPr>
                    <a:t>Applications</a:t>
                  </a:r>
                </a:p>
              </p:txBody>
            </p:sp>
          </p:grpSp>
          <p:cxnSp>
            <p:nvCxnSpPr>
              <p:cNvPr id="211" name="Straight Arrow Connector 210"/>
              <p:cNvCxnSpPr/>
              <p:nvPr/>
            </p:nvCxnSpPr>
            <p:spPr>
              <a:xfrm flipV="1">
                <a:off x="2478254" y="5197879"/>
                <a:ext cx="456340" cy="6170"/>
              </a:xfrm>
              <a:prstGeom prst="straightConnector1">
                <a:avLst/>
              </a:prstGeom>
              <a:ln w="38100" cap="rnd">
                <a:solidFill>
                  <a:schemeClr val="bg1">
                    <a:lumMod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8474483" y="4627042"/>
                <a:ext cx="1251323" cy="667247"/>
                <a:chOff x="4496051" y="4886003"/>
                <a:chExt cx="1251323" cy="667247"/>
              </a:xfrm>
            </p:grpSpPr>
            <p:sp>
              <p:nvSpPr>
                <p:cNvPr id="239" name="TextBox 238"/>
                <p:cNvSpPr txBox="1"/>
                <p:nvPr/>
              </p:nvSpPr>
              <p:spPr>
                <a:xfrm>
                  <a:off x="4496051" y="5220851"/>
                  <a:ext cx="1251323" cy="332399"/>
                </a:xfrm>
                <a:prstGeom prst="rect">
                  <a:avLst/>
                </a:prstGeom>
                <a:noFill/>
              </p:spPr>
              <p:txBody>
                <a:bodyPr wrap="square" lIns="0" tIns="0" rIns="0" bIns="0" rtlCol="0">
                  <a:spAutoFit/>
                </a:bodyPr>
                <a:lstStyle/>
                <a:p>
                  <a:pPr algn="ctr" defTabSz="1218677">
                    <a:lnSpc>
                      <a:spcPct val="90000"/>
                    </a:lnSpc>
                    <a:spcBef>
                      <a:spcPct val="20000"/>
                    </a:spcBef>
                    <a:buSzPct val="80000"/>
                    <a:defRPr/>
                  </a:pPr>
                  <a:r>
                    <a:rPr lang="en-US" sz="1177" kern="0" dirty="0">
                      <a:solidFill>
                        <a:srgbClr val="FFFFFF"/>
                      </a:solidFill>
                      <a:latin typeface="Segoe UI"/>
                    </a:rPr>
                    <a:t>BYOD / Personal devices</a:t>
                  </a:r>
                </a:p>
              </p:txBody>
            </p:sp>
            <p:sp>
              <p:nvSpPr>
                <p:cNvPr id="240" name="Freeform 6"/>
                <p:cNvSpPr>
                  <a:spLocks noEditPoints="1"/>
                </p:cNvSpPr>
                <p:nvPr/>
              </p:nvSpPr>
              <p:spPr bwMode="black">
                <a:xfrm>
                  <a:off x="4619365" y="4886003"/>
                  <a:ext cx="982881" cy="310475"/>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solidFill>
                    <a:schemeClr val="tx1"/>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FFFFFF"/>
                    </a:solidFill>
                    <a:latin typeface="Segoe UI"/>
                  </a:endParaRPr>
                </a:p>
              </p:txBody>
            </p:sp>
          </p:grpSp>
          <p:cxnSp>
            <p:nvCxnSpPr>
              <p:cNvPr id="213" name="Straight Arrow Connector 212"/>
              <p:cNvCxnSpPr/>
              <p:nvPr/>
            </p:nvCxnSpPr>
            <p:spPr>
              <a:xfrm>
                <a:off x="7819704" y="4961890"/>
                <a:ext cx="618621" cy="8445"/>
              </a:xfrm>
              <a:prstGeom prst="straightConnector1">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4" name="TextBox 124"/>
              <p:cNvSpPr txBox="1"/>
              <p:nvPr/>
            </p:nvSpPr>
            <p:spPr>
              <a:xfrm>
                <a:off x="4966269" y="4054010"/>
                <a:ext cx="1270035" cy="265982"/>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981" dirty="0">
                    <a:solidFill>
                      <a:srgbClr val="FFFFFF"/>
                    </a:solidFill>
                    <a:latin typeface="Segoe UI"/>
                  </a:rPr>
                  <a:t>.NET, Java, PHP, …</a:t>
                </a:r>
              </a:p>
            </p:txBody>
          </p:sp>
          <p:sp>
            <p:nvSpPr>
              <p:cNvPr id="232" name="TextBox 124"/>
              <p:cNvSpPr txBox="1"/>
              <p:nvPr/>
            </p:nvSpPr>
            <p:spPr>
              <a:xfrm>
                <a:off x="9835579" y="3878106"/>
                <a:ext cx="2701056" cy="1635588"/>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90" indent="-168090" defTabSz="914462">
                  <a:buFont typeface="Arial" panose="020B0604020202020204" pitchFamily="34" charset="0"/>
                  <a:buChar char="•"/>
                  <a:defRPr/>
                </a:pPr>
                <a:r>
                  <a:rPr lang="en-US" sz="1079" dirty="0">
                    <a:solidFill>
                      <a:srgbClr val="FFFFFF"/>
                    </a:solidFill>
                    <a:latin typeface="Segoe UI"/>
                  </a:rPr>
                  <a:t>Built-in</a:t>
                </a:r>
              </a:p>
              <a:p>
                <a:pPr marL="168090" indent="-168090" defTabSz="914462">
                  <a:buFont typeface="Arial" panose="020B0604020202020204" pitchFamily="34" charset="0"/>
                  <a:buChar char="•"/>
                  <a:defRPr/>
                </a:pPr>
                <a:r>
                  <a:rPr lang="en-US" sz="1079" dirty="0">
                    <a:solidFill>
                      <a:srgbClr val="FFFFFF"/>
                    </a:solidFill>
                    <a:latin typeface="Segoe UI"/>
                  </a:rPr>
                  <a:t>SDK for integration</a:t>
                </a:r>
              </a:p>
              <a:p>
                <a:pPr marL="168090" indent="-168090" defTabSz="914462">
                  <a:buFont typeface="Arial" panose="020B0604020202020204" pitchFamily="34" charset="0"/>
                  <a:buChar char="•"/>
                  <a:defRPr/>
                </a:pPr>
                <a:r>
                  <a:rPr lang="en-US" sz="1079" dirty="0">
                    <a:solidFill>
                      <a:srgbClr val="FFFFFF"/>
                    </a:solidFill>
                    <a:latin typeface="Segoe UI"/>
                  </a:rPr>
                  <a:t>Strong multi Factor Authentication</a:t>
                </a:r>
              </a:p>
              <a:p>
                <a:pPr marL="168090" indent="-168090" defTabSz="914462">
                  <a:buFont typeface="Arial" panose="020B0604020202020204" pitchFamily="34" charset="0"/>
                  <a:buChar char="•"/>
                  <a:defRPr/>
                </a:pPr>
                <a:r>
                  <a:rPr lang="en-US" sz="1079" dirty="0">
                    <a:solidFill>
                      <a:srgbClr val="FFFFFF"/>
                    </a:solidFill>
                    <a:latin typeface="Segoe UI"/>
                  </a:rPr>
                  <a:t>Real Time Fraud Alert</a:t>
                </a:r>
              </a:p>
              <a:p>
                <a:pPr marL="168090" indent="-168090" defTabSz="914462">
                  <a:buFont typeface="Arial" panose="020B0604020202020204" pitchFamily="34" charset="0"/>
                  <a:buChar char="•"/>
                  <a:defRPr/>
                </a:pPr>
                <a:r>
                  <a:rPr lang="en-US" sz="1079" dirty="0">
                    <a:solidFill>
                      <a:srgbClr val="FFFFFF"/>
                    </a:solidFill>
                    <a:latin typeface="Segoe UI"/>
                  </a:rPr>
                  <a:t>Reporting, Logging  &amp; Auditing</a:t>
                </a:r>
              </a:p>
              <a:p>
                <a:pPr marL="168090" indent="-168090" defTabSz="914462">
                  <a:buFont typeface="Arial" panose="020B0604020202020204" pitchFamily="34" charset="0"/>
                  <a:buChar char="•"/>
                  <a:defRPr/>
                </a:pPr>
                <a:r>
                  <a:rPr lang="en-US" sz="1079" dirty="0">
                    <a:solidFill>
                      <a:srgbClr val="FFFFFF"/>
                    </a:solidFill>
                    <a:latin typeface="Segoe UI"/>
                  </a:rPr>
                  <a:t>Enables compliance with NIST 800-63 Level 3, HIPAA, </a:t>
                </a:r>
                <a:br>
                  <a:rPr lang="en-US" sz="1079" dirty="0">
                    <a:solidFill>
                      <a:srgbClr val="FFFFFF"/>
                    </a:solidFill>
                    <a:latin typeface="Segoe UI"/>
                  </a:rPr>
                </a:br>
                <a:r>
                  <a:rPr lang="en-US" sz="1079" dirty="0">
                    <a:solidFill>
                      <a:srgbClr val="FFFFFF"/>
                    </a:solidFill>
                    <a:latin typeface="Segoe UI"/>
                  </a:rPr>
                  <a:t>PCI DSS, and other regulatory requirements</a:t>
                </a:r>
              </a:p>
            </p:txBody>
          </p:sp>
        </p:grpSp>
        <p:sp>
          <p:nvSpPr>
            <p:cNvPr id="136" name="TextBox 12"/>
            <p:cNvSpPr txBox="1">
              <a:spLocks noChangeArrowheads="1"/>
            </p:cNvSpPr>
            <p:nvPr/>
          </p:nvSpPr>
          <p:spPr bwMode="auto">
            <a:xfrm>
              <a:off x="5842248" y="1579170"/>
              <a:ext cx="1482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896480">
                <a:lnSpc>
                  <a:spcPct val="100000"/>
                </a:lnSpc>
                <a:spcBef>
                  <a:spcPct val="0"/>
                </a:spcBef>
                <a:buNone/>
                <a:defRPr/>
              </a:pPr>
              <a:r>
                <a:rPr lang="en-US" altLang="en-US" sz="1177" b="1" kern="0" dirty="0">
                  <a:solidFill>
                    <a:srgbClr val="FFFFFF"/>
                  </a:solidFill>
                  <a:latin typeface="Segoe UI Light"/>
                  <a:cs typeface="Segoe UI" panose="020B0502040204020203" pitchFamily="34" charset="0"/>
                </a:rPr>
                <a:t>Microsoft Azure AD</a:t>
              </a:r>
            </a:p>
          </p:txBody>
        </p:sp>
      </p:grpSp>
    </p:spTree>
    <p:extLst>
      <p:ext uri="{BB962C8B-B14F-4D97-AF65-F5344CB8AC3E}">
        <p14:creationId xmlns:p14="http://schemas.microsoft.com/office/powerpoint/2010/main" val="347648675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anim calcmode="lin" valueType="num">
                                      <p:cBhvr>
                                        <p:cTn id="8" dur="500" fill="hold"/>
                                        <p:tgtEl>
                                          <p:spTgt spid="134"/>
                                        </p:tgtEl>
                                        <p:attrNameLst>
                                          <p:attrName>ppt_x</p:attrName>
                                        </p:attrNameLst>
                                      </p:cBhvr>
                                      <p:tavLst>
                                        <p:tav tm="0">
                                          <p:val>
                                            <p:strVal val="#ppt_x"/>
                                          </p:val>
                                        </p:tav>
                                        <p:tav tm="100000">
                                          <p:val>
                                            <p:strVal val="#ppt_x"/>
                                          </p:val>
                                        </p:tav>
                                      </p:tavLst>
                                    </p:anim>
                                    <p:anim calcmode="lin" valueType="num">
                                      <p:cBhvr>
                                        <p:cTn id="9"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60" name="think-cell Slide" r:id="rId8" imgW="378" imgH="377" progId="TCLayout.ActiveDocument.1">
                  <p:embed/>
                </p:oleObj>
              </mc:Choice>
              <mc:Fallback>
                <p:oleObj name="think-cell Slide" r:id="rId8" imgW="378" imgH="377" progId="TCLayout.ActiveDocument.1">
                  <p:embed/>
                  <p:pic>
                    <p:nvPicPr>
                      <p:cNvPr id="26" name="Object 25"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Extending your Identity to Azure</a:t>
            </a:r>
            <a:endParaRPr lang="en-IN" dirty="0"/>
          </a:p>
        </p:txBody>
      </p:sp>
      <p:sp>
        <p:nvSpPr>
          <p:cNvPr id="55" name="Rectangle 54"/>
          <p:cNvSpPr/>
          <p:nvPr>
            <p:custDataLst>
              <p:tags r:id="rId3"/>
            </p:custDataLst>
          </p:nvPr>
        </p:nvSpPr>
        <p:spPr>
          <a:xfrm>
            <a:off x="8167825" y="1295401"/>
            <a:ext cx="3679479" cy="3505200"/>
          </a:xfrm>
          <a:prstGeom prst="rect">
            <a:avLst/>
          </a:prstGeom>
          <a:solidFill>
            <a:schemeClr val="tx2"/>
          </a:solidFill>
          <a:ln w="25400" cap="flat" cmpd="sng" algn="ctr">
            <a:noFill/>
            <a:prstDash val="solid"/>
          </a:ln>
          <a:effectLst/>
        </p:spPr>
        <p:txBody>
          <a:bodyPr lIns="731520" tIns="91440" rIns="9144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Azure AD</a:t>
            </a:r>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796070"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custDataLst>
              <p:tags r:id="rId4"/>
            </p:custDataLst>
          </p:nvPr>
        </p:nvSpPr>
        <p:spPr>
          <a:xfrm>
            <a:off x="282689"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IN" sz="3600" kern="0" dirty="0">
                <a:solidFill>
                  <a:prstClr val="white"/>
                </a:solidFill>
                <a:latin typeface="Segoe UI Light"/>
                <a:cs typeface="Segoe UI Semibold" panose="020B0702040204020203" pitchFamily="34" charset="0"/>
              </a:rPr>
              <a:t>Azure AD Connect</a:t>
            </a: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901698"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custDataLst>
              <p:tags r:id="rId5"/>
            </p:custDataLst>
          </p:nvPr>
        </p:nvSpPr>
        <p:spPr>
          <a:xfrm>
            <a:off x="4225257"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US" sz="3600" kern="0" dirty="0">
                <a:solidFill>
                  <a:prstClr val="white"/>
                </a:solidFill>
                <a:latin typeface="Segoe UI Light"/>
                <a:cs typeface="Segoe UI Semibold" panose="020B0702040204020203" pitchFamily="34" charset="0"/>
              </a:rPr>
              <a:t>Deploy DCs on Azure</a:t>
            </a:r>
            <a:endParaRPr kumimoji="0" lang="en-US"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62" name="Rectangle 61"/>
          <p:cNvSpPr/>
          <p:nvPr/>
        </p:nvSpPr>
        <p:spPr>
          <a:xfrm>
            <a:off x="4284249"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844266"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7" name="Content Placeholder 2"/>
          <p:cNvSpPr txBox="1">
            <a:spLocks/>
          </p:cNvSpPr>
          <p:nvPr/>
        </p:nvSpPr>
        <p:spPr>
          <a:xfrm>
            <a:off x="282689" y="5112024"/>
            <a:ext cx="2717514" cy="1304589"/>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0"/>
              </a:rPr>
              <a:t>Connect AD with AD Connect</a:t>
            </a:r>
            <a:endParaRPr lang="en-US" sz="1200" dirty="0"/>
          </a:p>
          <a:p>
            <a:pPr>
              <a:buFont typeface="Wingdings" pitchFamily="2" charset="2"/>
              <a:buChar char="q"/>
            </a:pPr>
            <a:r>
              <a:rPr lang="en-US" sz="1200" dirty="0"/>
              <a:t> </a:t>
            </a:r>
            <a:r>
              <a:rPr lang="en-US" sz="1200" dirty="0">
                <a:hlinkClick r:id="rId11"/>
              </a:rPr>
              <a:t>Azure AD Connect and Federation</a:t>
            </a:r>
            <a:endParaRPr lang="en-US" sz="1200" dirty="0"/>
          </a:p>
        </p:txBody>
      </p:sp>
      <p:sp>
        <p:nvSpPr>
          <p:cNvPr id="31" name="Content Placeholder 2"/>
          <p:cNvSpPr txBox="1">
            <a:spLocks/>
          </p:cNvSpPr>
          <p:nvPr/>
        </p:nvSpPr>
        <p:spPr>
          <a:xfrm>
            <a:off x="8167825" y="5050050"/>
            <a:ext cx="2717514" cy="1428538"/>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2"/>
              </a:rPr>
              <a:t>Azure AD Identity Protection</a:t>
            </a:r>
            <a:endParaRPr lang="en-US" sz="1200" dirty="0"/>
          </a:p>
          <a:p>
            <a:pPr>
              <a:buFont typeface="Wingdings" pitchFamily="2" charset="2"/>
              <a:buChar char="q"/>
            </a:pPr>
            <a:r>
              <a:rPr lang="en-US" sz="1200" dirty="0"/>
              <a:t> </a:t>
            </a:r>
            <a:r>
              <a:rPr lang="en-US" sz="1200" dirty="0">
                <a:hlinkClick r:id="rId13"/>
              </a:rPr>
              <a:t>Hybrid Identity Lifecycle</a:t>
            </a:r>
            <a:endParaRPr lang="en-US" sz="1200" dirty="0"/>
          </a:p>
        </p:txBody>
      </p:sp>
      <p:sp>
        <p:nvSpPr>
          <p:cNvPr id="32" name="Content Placeholder 2"/>
          <p:cNvSpPr txBox="1">
            <a:spLocks/>
          </p:cNvSpPr>
          <p:nvPr/>
        </p:nvSpPr>
        <p:spPr>
          <a:xfrm>
            <a:off x="4284249" y="5182344"/>
            <a:ext cx="2833524" cy="1195147"/>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4"/>
              </a:rPr>
              <a:t>Deploy Windows AD on Azure VMs</a:t>
            </a:r>
            <a:endParaRPr lang="en-US" sz="1200" dirty="0"/>
          </a:p>
          <a:p>
            <a:pPr>
              <a:buFont typeface="Wingdings" pitchFamily="2" charset="2"/>
              <a:buChar char="q"/>
            </a:pPr>
            <a:r>
              <a:rPr lang="en-US" sz="1200" dirty="0"/>
              <a:t> </a:t>
            </a:r>
            <a:r>
              <a:rPr lang="en-US" sz="1200" dirty="0">
                <a:hlinkClick r:id="rId15"/>
              </a:rPr>
              <a:t>Deploy ADFS on Azure VMs</a:t>
            </a:r>
            <a:endParaRPr lang="en-US" sz="1200" dirty="0"/>
          </a:p>
        </p:txBody>
      </p:sp>
      <p:grpSp>
        <p:nvGrpSpPr>
          <p:cNvPr id="30" name="Group 29"/>
          <p:cNvGrpSpPr/>
          <p:nvPr/>
        </p:nvGrpSpPr>
        <p:grpSpPr bwMode="black">
          <a:xfrm>
            <a:off x="6842414" y="3855638"/>
            <a:ext cx="970070" cy="859267"/>
            <a:chOff x="3422650" y="3467100"/>
            <a:chExt cx="533400" cy="549275"/>
          </a:xfrm>
          <a:solidFill>
            <a:srgbClr val="FFFFFF"/>
          </a:solidFill>
        </p:grpSpPr>
        <p:sp>
          <p:nvSpPr>
            <p:cNvPr id="33"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34"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grpSp>
      <p:grpSp>
        <p:nvGrpSpPr>
          <p:cNvPr id="35" name="Group 34"/>
          <p:cNvGrpSpPr/>
          <p:nvPr/>
        </p:nvGrpSpPr>
        <p:grpSpPr bwMode="black">
          <a:xfrm>
            <a:off x="10718223" y="3855638"/>
            <a:ext cx="981941" cy="859267"/>
            <a:chOff x="2462213" y="1598613"/>
            <a:chExt cx="4222750" cy="3667125"/>
          </a:xfrm>
        </p:grpSpPr>
        <p:sp>
          <p:nvSpPr>
            <p:cNvPr id="36"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37"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38"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39"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1"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2"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3"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4"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5"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6"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7"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8"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49"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50"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0"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1"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2"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3"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4"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5"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6"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7"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79"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80"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81"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82"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pic>
        <p:nvPicPr>
          <p:cNvPr id="83" name="Picture 36" descr="C:\Users\sakuu\Documents\Ballmer WPC\AI\work.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231573" y="3849602"/>
            <a:ext cx="526303" cy="84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78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Protecting your Datacenter with Azure</a:t>
            </a:r>
          </a:p>
        </p:txBody>
      </p:sp>
      <p:sp>
        <p:nvSpPr>
          <p:cNvPr id="2" name="Text Placeholder 1"/>
          <p:cNvSpPr>
            <a:spLocks noGrp="1"/>
          </p:cNvSpPr>
          <p:nvPr>
            <p:ph type="body" sz="quarter" idx="10"/>
          </p:nvPr>
        </p:nvSpPr>
        <p:spPr/>
        <p:txBody>
          <a:bodyPr/>
          <a:lstStyle/>
          <a:p>
            <a:r>
              <a:rPr lang="en-US" dirty="0"/>
              <a:t>Driving consistency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25938" y="4458754"/>
            <a:ext cx="3493957" cy="2262850"/>
          </a:xfrm>
          <a:prstGeom prst="rect">
            <a:avLst/>
          </a:prstGeom>
        </p:spPr>
      </p:pic>
    </p:spTree>
    <p:extLst>
      <p:ext uri="{BB962C8B-B14F-4D97-AF65-F5344CB8AC3E}">
        <p14:creationId xmlns:p14="http://schemas.microsoft.com/office/powerpoint/2010/main" val="312550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17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220" y="8960"/>
            <a:ext cx="11151917" cy="615504"/>
          </a:xfrm>
        </p:spPr>
        <p:txBody>
          <a:bodyPr/>
          <a:lstStyle/>
          <a:p>
            <a:r>
              <a:rPr lang="en-US" sz="3922" dirty="0">
                <a:solidFill>
                  <a:schemeClr val="bg1"/>
                </a:solidFill>
              </a:rPr>
              <a:t>Hybrid Cloud Scenarios</a:t>
            </a:r>
            <a:endParaRPr lang="en-US" sz="4706" dirty="0">
              <a:solidFill>
                <a:schemeClr val="bg1"/>
              </a:solidFill>
            </a:endParaRPr>
          </a:p>
        </p:txBody>
      </p:sp>
      <p:grpSp>
        <p:nvGrpSpPr>
          <p:cNvPr id="8" name="Group 7"/>
          <p:cNvGrpSpPr/>
          <p:nvPr/>
        </p:nvGrpSpPr>
        <p:grpSpPr>
          <a:xfrm>
            <a:off x="297605" y="719121"/>
            <a:ext cx="5662155" cy="1676530"/>
            <a:chOff x="303572" y="449262"/>
            <a:chExt cx="5775693" cy="1710148"/>
          </a:xfrm>
        </p:grpSpPr>
        <p:grpSp>
          <p:nvGrpSpPr>
            <p:cNvPr id="15" name="Group 14"/>
            <p:cNvGrpSpPr/>
            <p:nvPr/>
          </p:nvGrpSpPr>
          <p:grpSpPr>
            <a:xfrm>
              <a:off x="303572" y="449262"/>
              <a:ext cx="5775693" cy="1710148"/>
              <a:chOff x="303572" y="586385"/>
              <a:chExt cx="5775693" cy="1710148"/>
            </a:xfrm>
          </p:grpSpPr>
          <p:sp>
            <p:nvSpPr>
              <p:cNvPr id="333" name="TextBox 332"/>
              <p:cNvSpPr txBox="1"/>
              <p:nvPr/>
            </p:nvSpPr>
            <p:spPr>
              <a:xfrm>
                <a:off x="451555" y="586385"/>
                <a:ext cx="1896625" cy="572460"/>
              </a:xfrm>
              <a:prstGeom prst="rect">
                <a:avLst/>
              </a:prstGeom>
              <a:noFill/>
            </p:spPr>
            <p:txBody>
              <a:bodyPr wrap="none" lIns="179285" tIns="143428" rIns="179285" bIns="143428" rtlCol="0">
                <a:spAutoFit/>
              </a:bodyPr>
              <a:lstStyle/>
              <a:p>
                <a:pPr defTabSz="896480">
                  <a:lnSpc>
                    <a:spcPct val="90000"/>
                  </a:lnSpc>
                  <a:defRPr/>
                </a:pPr>
                <a:r>
                  <a:rPr lang="en-US" sz="1961" kern="0" spc="-49" dirty="0">
                    <a:solidFill>
                      <a:srgbClr val="FFFFFF"/>
                    </a:solidFill>
                    <a:latin typeface="Segoe UI"/>
                  </a:rPr>
                  <a:t>Azure Backup </a:t>
                </a:r>
              </a:p>
            </p:txBody>
          </p:sp>
          <p:sp>
            <p:nvSpPr>
              <p:cNvPr id="358" name="Freeform 128"/>
              <p:cNvSpPr>
                <a:spLocks noChangeAspect="1"/>
              </p:cNvSpPr>
              <p:nvPr/>
            </p:nvSpPr>
            <p:spPr bwMode="black">
              <a:xfrm>
                <a:off x="4178009" y="1001101"/>
                <a:ext cx="1901256" cy="1050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grpSp>
            <p:nvGrpSpPr>
              <p:cNvPr id="65" name="Group 64"/>
              <p:cNvGrpSpPr/>
              <p:nvPr/>
            </p:nvGrpSpPr>
            <p:grpSpPr>
              <a:xfrm>
                <a:off x="4989706" y="1321102"/>
                <a:ext cx="423498" cy="388498"/>
                <a:chOff x="1799440" y="5443127"/>
                <a:chExt cx="739557" cy="706916"/>
              </a:xfrm>
            </p:grpSpPr>
            <p:sp>
              <p:nvSpPr>
                <p:cNvPr id="367" name="Freeform 366"/>
                <p:cNvSpPr>
                  <a:spLocks noEditPoints="1"/>
                </p:cNvSpPr>
                <p:nvPr/>
              </p:nvSpPr>
              <p:spPr bwMode="auto">
                <a:xfrm>
                  <a:off x="1799440" y="5443127"/>
                  <a:ext cx="639330" cy="70691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1">
                    <a:lumMod val="60000"/>
                    <a:lumOff val="40000"/>
                  </a:schemeClr>
                </a:solidFill>
                <a:ln>
                  <a:solidFill>
                    <a:schemeClr val="tx1"/>
                  </a:solid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US" sz="1765">
                    <a:solidFill>
                      <a:srgbClr val="FFFFFF"/>
                    </a:solidFill>
                    <a:latin typeface="Segoe UI"/>
                  </a:endParaRPr>
                </a:p>
              </p:txBody>
            </p:sp>
            <p:sp>
              <p:nvSpPr>
                <p:cNvPr id="368" name="Freeform 367"/>
                <p:cNvSpPr>
                  <a:spLocks noEditPoints="1"/>
                </p:cNvSpPr>
                <p:nvPr/>
              </p:nvSpPr>
              <p:spPr bwMode="black">
                <a:xfrm>
                  <a:off x="2201514" y="5597309"/>
                  <a:ext cx="337483" cy="45982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1">
                    <a:lumMod val="60000"/>
                    <a:lumOff val="40000"/>
                  </a:schemeClr>
                </a:solidFill>
                <a:ln w="19050">
                  <a:solidFill>
                    <a:schemeClr val="tx1"/>
                  </a:solid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US" sz="1765" dirty="0">
                    <a:solidFill>
                      <a:srgbClr val="FFFFFF"/>
                    </a:solidFill>
                    <a:latin typeface="Segoe UI"/>
                  </a:endParaRPr>
                </a:p>
              </p:txBody>
            </p:sp>
          </p:grpSp>
          <p:grpSp>
            <p:nvGrpSpPr>
              <p:cNvPr id="417" name="Group 416"/>
              <p:cNvGrpSpPr/>
              <p:nvPr/>
            </p:nvGrpSpPr>
            <p:grpSpPr>
              <a:xfrm>
                <a:off x="303572" y="1440206"/>
                <a:ext cx="890308" cy="491094"/>
                <a:chOff x="84034" y="6021805"/>
                <a:chExt cx="890308" cy="491094"/>
              </a:xfrm>
            </p:grpSpPr>
            <p:pic>
              <p:nvPicPr>
                <p:cNvPr id="371" name="Picture 370"/>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41020" y="6021805"/>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 name="TextBox 20"/>
                <p:cNvSpPr txBox="1"/>
                <p:nvPr/>
              </p:nvSpPr>
              <p:spPr>
                <a:xfrm>
                  <a:off x="84034" y="6092784"/>
                  <a:ext cx="890308" cy="420115"/>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lnSpc>
                      <a:spcPct val="90000"/>
                    </a:lnSpc>
                    <a:defRPr/>
                  </a:pPr>
                  <a:r>
                    <a:rPr lang="en-GB" sz="882" dirty="0">
                      <a:solidFill>
                        <a:srgbClr val="FFFFFF"/>
                      </a:solidFill>
                      <a:latin typeface="Segoe UI"/>
                    </a:rPr>
                    <a:t>File Server</a:t>
                  </a:r>
                </a:p>
              </p:txBody>
            </p:sp>
          </p:grpSp>
          <p:grpSp>
            <p:nvGrpSpPr>
              <p:cNvPr id="418" name="Group 417"/>
              <p:cNvGrpSpPr/>
              <p:nvPr/>
            </p:nvGrpSpPr>
            <p:grpSpPr>
              <a:xfrm>
                <a:off x="441094" y="1078378"/>
                <a:ext cx="571310" cy="489400"/>
                <a:chOff x="212079" y="5530574"/>
                <a:chExt cx="571310" cy="489400"/>
              </a:xfrm>
            </p:grpSpPr>
            <p:pic>
              <p:nvPicPr>
                <p:cNvPr id="372" name="Picture 371"/>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432589" y="5530574"/>
                  <a:ext cx="145718" cy="19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4" name="TextBox 21"/>
                <p:cNvSpPr txBox="1"/>
                <p:nvPr/>
              </p:nvSpPr>
              <p:spPr>
                <a:xfrm>
                  <a:off x="212079" y="5599859"/>
                  <a:ext cx="571310" cy="420115"/>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lnSpc>
                      <a:spcPct val="90000"/>
                    </a:lnSpc>
                    <a:defRPr/>
                  </a:pPr>
                  <a:r>
                    <a:rPr lang="en-GB" sz="882" dirty="0">
                      <a:solidFill>
                        <a:srgbClr val="FFFFFF"/>
                      </a:solidFill>
                      <a:latin typeface="Segoe UI"/>
                    </a:rPr>
                    <a:t>SQL</a:t>
                  </a:r>
                </a:p>
              </p:txBody>
            </p:sp>
          </p:grpSp>
          <p:grpSp>
            <p:nvGrpSpPr>
              <p:cNvPr id="419" name="Group 418"/>
              <p:cNvGrpSpPr/>
              <p:nvPr/>
            </p:nvGrpSpPr>
            <p:grpSpPr>
              <a:xfrm>
                <a:off x="345925" y="1798202"/>
                <a:ext cx="851836" cy="498331"/>
                <a:chOff x="273880" y="5919823"/>
                <a:chExt cx="851836" cy="498331"/>
              </a:xfrm>
            </p:grpSpPr>
            <p:pic>
              <p:nvPicPr>
                <p:cNvPr id="375" name="Picture 374"/>
                <p:cNvPicPr>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494404" y="5919823"/>
                  <a:ext cx="339541" cy="18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6" name="TextBox 23"/>
                <p:cNvSpPr txBox="1"/>
                <p:nvPr/>
              </p:nvSpPr>
              <p:spPr>
                <a:xfrm>
                  <a:off x="273880" y="5998039"/>
                  <a:ext cx="851836" cy="420115"/>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lnSpc>
                      <a:spcPct val="90000"/>
                    </a:lnSpc>
                    <a:defRPr/>
                  </a:pPr>
                  <a:r>
                    <a:rPr lang="en-GB" sz="882" dirty="0">
                      <a:solidFill>
                        <a:srgbClr val="FFFFFF"/>
                      </a:solidFill>
                      <a:latin typeface="Segoe UI"/>
                    </a:rPr>
                    <a:t>Exchange</a:t>
                  </a:r>
                </a:p>
              </p:txBody>
            </p:sp>
          </p:grpSp>
          <p:grpSp>
            <p:nvGrpSpPr>
              <p:cNvPr id="414" name="Group 413"/>
              <p:cNvGrpSpPr/>
              <p:nvPr/>
            </p:nvGrpSpPr>
            <p:grpSpPr>
              <a:xfrm>
                <a:off x="2403548" y="1143987"/>
                <a:ext cx="1754941" cy="720658"/>
                <a:chOff x="1674426" y="5382174"/>
                <a:chExt cx="1821202" cy="720658"/>
              </a:xfrm>
            </p:grpSpPr>
            <p:pic>
              <p:nvPicPr>
                <p:cNvPr id="361" name="Picture 360"/>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black">
                <a:xfrm>
                  <a:off x="2998496" y="5716214"/>
                  <a:ext cx="302229" cy="319386"/>
                </a:xfrm>
                <a:prstGeom prst="rect">
                  <a:avLst/>
                </a:prstGeom>
                <a:noFill/>
                <a:extLst/>
              </p:spPr>
            </p:pic>
            <p:sp>
              <p:nvSpPr>
                <p:cNvPr id="362" name="TextBox 124"/>
                <p:cNvSpPr txBox="1"/>
                <p:nvPr/>
              </p:nvSpPr>
              <p:spPr>
                <a:xfrm>
                  <a:off x="1767053" y="5821461"/>
                  <a:ext cx="1403184" cy="281371"/>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079" dirty="0">
                      <a:solidFill>
                        <a:srgbClr val="FFFFFF"/>
                      </a:solidFill>
                      <a:latin typeface="Segoe UI"/>
                    </a:rPr>
                    <a:t>Recovery</a:t>
                  </a:r>
                </a:p>
              </p:txBody>
            </p:sp>
            <p:sp>
              <p:nvSpPr>
                <p:cNvPr id="369" name="TextBox 124"/>
                <p:cNvSpPr txBox="1"/>
                <p:nvPr/>
              </p:nvSpPr>
              <p:spPr>
                <a:xfrm>
                  <a:off x="1831674" y="5382174"/>
                  <a:ext cx="1403184" cy="450648"/>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079" dirty="0">
                      <a:solidFill>
                        <a:srgbClr val="FFFFFF"/>
                      </a:solidFill>
                      <a:latin typeface="Segoe UI"/>
                    </a:rPr>
                    <a:t>Encrypted Backup</a:t>
                  </a:r>
                </a:p>
                <a:p>
                  <a:pPr algn="ctr" defTabSz="914462">
                    <a:defRPr/>
                  </a:pPr>
                  <a:r>
                    <a:rPr lang="en-US" sz="1079" dirty="0">
                      <a:solidFill>
                        <a:srgbClr val="FFFFFF"/>
                      </a:solidFill>
                      <a:latin typeface="Segoe UI"/>
                    </a:rPr>
                    <a:t>VPN</a:t>
                  </a:r>
                </a:p>
              </p:txBody>
            </p:sp>
            <p:cxnSp>
              <p:nvCxnSpPr>
                <p:cNvPr id="407" name="Straight Arrow Connector 406"/>
                <p:cNvCxnSpPr/>
                <p:nvPr/>
              </p:nvCxnSpPr>
              <p:spPr>
                <a:xfrm flipV="1">
                  <a:off x="1678216" y="5601008"/>
                  <a:ext cx="1817412" cy="4203"/>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p:cNvCxnSpPr/>
                <p:nvPr/>
              </p:nvCxnSpPr>
              <p:spPr>
                <a:xfrm flipH="1">
                  <a:off x="1674426" y="6067115"/>
                  <a:ext cx="1760477" cy="8689"/>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15" name="Group 414"/>
              <p:cNvGrpSpPr/>
              <p:nvPr/>
            </p:nvGrpSpPr>
            <p:grpSpPr>
              <a:xfrm>
                <a:off x="1691567" y="1318163"/>
                <a:ext cx="515643" cy="473300"/>
                <a:chOff x="4936368" y="5088834"/>
                <a:chExt cx="515643" cy="473300"/>
              </a:xfrm>
            </p:grpSpPr>
            <p:sp>
              <p:nvSpPr>
                <p:cNvPr id="412" name="Freeform 411"/>
                <p:cNvSpPr>
                  <a:spLocks/>
                </p:cNvSpPr>
                <p:nvPr/>
              </p:nvSpPr>
              <p:spPr bwMode="auto">
                <a:xfrm>
                  <a:off x="4936368" y="5158544"/>
                  <a:ext cx="297684" cy="403590"/>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solidFill>
                  <a:schemeClr val="accent1">
                    <a:lumMod val="60000"/>
                    <a:lumOff val="4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444">
                    <a:defRPr/>
                  </a:pPr>
                  <a:endParaRPr lang="en-US" sz="1765">
                    <a:solidFill>
                      <a:srgbClr val="FFFFFF"/>
                    </a:solidFill>
                    <a:latin typeface="Segoe UI"/>
                  </a:endParaRPr>
                </a:p>
              </p:txBody>
            </p:sp>
            <p:sp>
              <p:nvSpPr>
                <p:cNvPr id="413" name="Freeform 412"/>
                <p:cNvSpPr>
                  <a:spLocks noEditPoints="1"/>
                </p:cNvSpPr>
                <p:nvPr/>
              </p:nvSpPr>
              <p:spPr bwMode="auto">
                <a:xfrm>
                  <a:off x="5143436" y="5088834"/>
                  <a:ext cx="308575" cy="363952"/>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solidFill>
                  <a:schemeClr val="accent1">
                    <a:lumMod val="60000"/>
                    <a:lumOff val="4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444">
                    <a:defRPr/>
                  </a:pPr>
                  <a:endParaRPr lang="en-US" sz="1765">
                    <a:solidFill>
                      <a:srgbClr val="FFFFFF"/>
                    </a:solidFill>
                    <a:latin typeface="Segoe UI"/>
                  </a:endParaRPr>
                </a:p>
              </p:txBody>
            </p:sp>
          </p:grpSp>
          <p:sp>
            <p:nvSpPr>
              <p:cNvPr id="416" name="TextBox 124"/>
              <p:cNvSpPr txBox="1"/>
              <p:nvPr/>
            </p:nvSpPr>
            <p:spPr>
              <a:xfrm>
                <a:off x="1167538" y="1757862"/>
                <a:ext cx="1516402" cy="358315"/>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784" dirty="0">
                    <a:solidFill>
                      <a:srgbClr val="FFFFFF"/>
                    </a:solidFill>
                    <a:latin typeface="Segoe UI"/>
                  </a:rPr>
                  <a:t>Windows Backup</a:t>
                </a:r>
              </a:p>
              <a:p>
                <a:pPr algn="ctr" defTabSz="914462">
                  <a:defRPr/>
                </a:pPr>
                <a:r>
                  <a:rPr lang="en-US" sz="784" dirty="0">
                    <a:solidFill>
                      <a:srgbClr val="FFFFFF"/>
                    </a:solidFill>
                    <a:latin typeface="Segoe UI"/>
                  </a:rPr>
                  <a:t>SC Data Protection Manager</a:t>
                </a:r>
              </a:p>
            </p:txBody>
          </p:sp>
          <p:sp>
            <p:nvSpPr>
              <p:cNvPr id="421" name="Freeform 420"/>
              <p:cNvSpPr/>
              <p:nvPr/>
            </p:nvSpPr>
            <p:spPr bwMode="auto">
              <a:xfrm>
                <a:off x="1046675" y="1147662"/>
                <a:ext cx="154442" cy="967675"/>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bg1">
                    <a:lumMod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480">
                  <a:defRPr/>
                </a:pPr>
                <a:endParaRPr lang="en-US" sz="1765" kern="0">
                  <a:solidFill>
                    <a:srgbClr val="FFFFFF"/>
                  </a:solidFill>
                  <a:latin typeface="Segoe UI"/>
                </a:endParaRPr>
              </a:p>
            </p:txBody>
          </p:sp>
        </p:grpSp>
        <p:sp>
          <p:nvSpPr>
            <p:cNvPr id="193" name="TextBox 12"/>
            <p:cNvSpPr txBox="1">
              <a:spLocks noChangeArrowheads="1"/>
            </p:cNvSpPr>
            <p:nvPr/>
          </p:nvSpPr>
          <p:spPr bwMode="auto">
            <a:xfrm>
              <a:off x="4551595" y="1614579"/>
              <a:ext cx="1247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896480">
                <a:lnSpc>
                  <a:spcPct val="100000"/>
                </a:lnSpc>
                <a:spcBef>
                  <a:spcPct val="0"/>
                </a:spcBef>
                <a:buNone/>
                <a:defRPr/>
              </a:pPr>
              <a:r>
                <a:rPr lang="en-US" altLang="en-US" sz="1177" b="1" kern="0" dirty="0">
                  <a:solidFill>
                    <a:srgbClr val="FFFFFF"/>
                  </a:solidFill>
                  <a:latin typeface="Segoe UI Light"/>
                  <a:cs typeface="Segoe UI" panose="020B0502040204020203" pitchFamily="34" charset="0"/>
                </a:rPr>
                <a:t>Microsoft Azure</a:t>
              </a:r>
            </a:p>
          </p:txBody>
        </p:sp>
      </p:grpSp>
      <p:grpSp>
        <p:nvGrpSpPr>
          <p:cNvPr id="7" name="Group 6"/>
          <p:cNvGrpSpPr/>
          <p:nvPr/>
        </p:nvGrpSpPr>
        <p:grpSpPr>
          <a:xfrm>
            <a:off x="297606" y="2222612"/>
            <a:ext cx="11106975" cy="2386340"/>
            <a:chOff x="303572" y="1982901"/>
            <a:chExt cx="11329693" cy="2434191"/>
          </a:xfrm>
        </p:grpSpPr>
        <p:grpSp>
          <p:nvGrpSpPr>
            <p:cNvPr id="4" name="Group 3"/>
            <p:cNvGrpSpPr/>
            <p:nvPr/>
          </p:nvGrpSpPr>
          <p:grpSpPr>
            <a:xfrm>
              <a:off x="303572" y="1982901"/>
              <a:ext cx="11329693" cy="2434191"/>
              <a:chOff x="303572" y="1982901"/>
              <a:chExt cx="11329693" cy="2434191"/>
            </a:xfrm>
          </p:grpSpPr>
          <p:grpSp>
            <p:nvGrpSpPr>
              <p:cNvPr id="14" name="Group 13"/>
              <p:cNvGrpSpPr/>
              <p:nvPr/>
            </p:nvGrpSpPr>
            <p:grpSpPr>
              <a:xfrm>
                <a:off x="303572" y="1982901"/>
                <a:ext cx="11329693" cy="2434191"/>
                <a:chOff x="303572" y="2206071"/>
                <a:chExt cx="11329693" cy="2434191"/>
              </a:xfrm>
            </p:grpSpPr>
            <p:sp>
              <p:nvSpPr>
                <p:cNvPr id="198" name="TextBox 197"/>
                <p:cNvSpPr txBox="1"/>
                <p:nvPr/>
              </p:nvSpPr>
              <p:spPr>
                <a:xfrm>
                  <a:off x="303572" y="2278062"/>
                  <a:ext cx="2484783" cy="572464"/>
                </a:xfrm>
                <a:prstGeom prst="rect">
                  <a:avLst/>
                </a:prstGeom>
                <a:noFill/>
              </p:spPr>
              <p:txBody>
                <a:bodyPr wrap="none" lIns="179285" tIns="143428" rIns="179285" bIns="143428" rtlCol="0">
                  <a:spAutoFit/>
                </a:bodyPr>
                <a:lstStyle/>
                <a:p>
                  <a:pPr defTabSz="896480">
                    <a:lnSpc>
                      <a:spcPct val="90000"/>
                    </a:lnSpc>
                    <a:defRPr/>
                  </a:pPr>
                  <a:r>
                    <a:rPr lang="en-US" sz="1961" kern="0" spc="-49" dirty="0">
                      <a:solidFill>
                        <a:srgbClr val="FFFFFF"/>
                      </a:solidFill>
                      <a:latin typeface="Segoe UI"/>
                    </a:rPr>
                    <a:t>Azure Site Recovery</a:t>
                  </a:r>
                </a:p>
              </p:txBody>
            </p:sp>
            <p:sp>
              <p:nvSpPr>
                <p:cNvPr id="234" name="TextBox 311"/>
                <p:cNvSpPr txBox="1"/>
                <p:nvPr/>
              </p:nvSpPr>
              <p:spPr>
                <a:xfrm>
                  <a:off x="6771987" y="3683849"/>
                  <a:ext cx="960761" cy="481426"/>
                </a:xfrm>
                <a:prstGeom prst="rect">
                  <a:avLst/>
                </a:prstGeom>
                <a:noFill/>
                <a:ln>
                  <a:noFill/>
                </a:ln>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r>
                    <a:rPr lang="en-US" sz="784" dirty="0">
                      <a:solidFill>
                        <a:srgbClr val="FFFFFF"/>
                      </a:solidFill>
                      <a:latin typeface="Segoe UI Light"/>
                    </a:rPr>
                    <a:t>System Center </a:t>
                  </a:r>
                </a:p>
                <a:p>
                  <a:pPr defTabSz="914462">
                    <a:defRPr/>
                  </a:pPr>
                  <a:r>
                    <a:rPr lang="en-US" sz="784" dirty="0">
                      <a:solidFill>
                        <a:srgbClr val="FFFFFF"/>
                      </a:solidFill>
                      <a:latin typeface="Segoe UI Light"/>
                    </a:rPr>
                    <a:t>Virtual  Machine</a:t>
                  </a:r>
                </a:p>
                <a:p>
                  <a:pPr defTabSz="914462">
                    <a:defRPr/>
                  </a:pPr>
                  <a:r>
                    <a:rPr lang="en-US" sz="784" dirty="0">
                      <a:solidFill>
                        <a:srgbClr val="FFFFFF"/>
                      </a:solidFill>
                      <a:latin typeface="Segoe UI Light"/>
                    </a:rPr>
                    <a:t>Manager</a:t>
                  </a:r>
                </a:p>
              </p:txBody>
            </p:sp>
            <p:grpSp>
              <p:nvGrpSpPr>
                <p:cNvPr id="38" name="Group 37"/>
                <p:cNvGrpSpPr/>
                <p:nvPr/>
              </p:nvGrpSpPr>
              <p:grpSpPr>
                <a:xfrm>
                  <a:off x="7958447" y="3638976"/>
                  <a:ext cx="780450" cy="518764"/>
                  <a:chOff x="2067964" y="4116987"/>
                  <a:chExt cx="1177692" cy="960492"/>
                </a:xfrm>
              </p:grpSpPr>
              <p:sp>
                <p:nvSpPr>
                  <p:cNvPr id="239" name="Freeform 238"/>
                  <p:cNvSpPr>
                    <a:spLocks/>
                  </p:cNvSpPr>
                  <p:nvPr/>
                </p:nvSpPr>
                <p:spPr bwMode="auto">
                  <a:xfrm>
                    <a:off x="2067964" y="4116987"/>
                    <a:ext cx="1177692" cy="960492"/>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dirty="0">
                      <a:solidFill>
                        <a:srgbClr val="FFFFFF"/>
                      </a:solidFill>
                      <a:latin typeface="Segoe UI Light"/>
                    </a:endParaRPr>
                  </a:p>
                </p:txBody>
              </p:sp>
              <p:grpSp>
                <p:nvGrpSpPr>
                  <p:cNvPr id="37" name="Group 36"/>
                  <p:cNvGrpSpPr/>
                  <p:nvPr/>
                </p:nvGrpSpPr>
                <p:grpSpPr>
                  <a:xfrm>
                    <a:off x="2173052" y="4229542"/>
                    <a:ext cx="984426" cy="720154"/>
                    <a:chOff x="2948904" y="4142355"/>
                    <a:chExt cx="984426" cy="720154"/>
                  </a:xfrm>
                </p:grpSpPr>
                <p:sp>
                  <p:nvSpPr>
                    <p:cNvPr id="241" name="Freeform 240"/>
                    <p:cNvSpPr>
                      <a:spLocks/>
                    </p:cNvSpPr>
                    <p:nvPr/>
                  </p:nvSpPr>
                  <p:spPr bwMode="auto">
                    <a:xfrm>
                      <a:off x="2948904" y="4388177"/>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42" name="Freeform 241"/>
                    <p:cNvSpPr>
                      <a:spLocks/>
                    </p:cNvSpPr>
                    <p:nvPr/>
                  </p:nvSpPr>
                  <p:spPr bwMode="auto">
                    <a:xfrm>
                      <a:off x="2948904" y="4142355"/>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55" name="Rectangle 254"/>
                    <p:cNvSpPr>
                      <a:spLocks noChangeArrowheads="1"/>
                    </p:cNvSpPr>
                    <p:nvPr/>
                  </p:nvSpPr>
                  <p:spPr bwMode="auto">
                    <a:xfrm>
                      <a:off x="2997605" y="4180852"/>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56" name="Rectangle 255"/>
                    <p:cNvSpPr>
                      <a:spLocks noChangeArrowheads="1"/>
                    </p:cNvSpPr>
                    <p:nvPr/>
                  </p:nvSpPr>
                  <p:spPr bwMode="auto">
                    <a:xfrm>
                      <a:off x="3829599" y="4173431"/>
                      <a:ext cx="26438"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57" name="Rectangle 256"/>
                    <p:cNvSpPr>
                      <a:spLocks noChangeArrowheads="1"/>
                    </p:cNvSpPr>
                    <p:nvPr/>
                  </p:nvSpPr>
                  <p:spPr bwMode="auto">
                    <a:xfrm>
                      <a:off x="3631551" y="4282428"/>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58" name="Rectangle 257"/>
                    <p:cNvSpPr>
                      <a:spLocks noChangeArrowheads="1"/>
                    </p:cNvSpPr>
                    <p:nvPr/>
                  </p:nvSpPr>
                  <p:spPr bwMode="auto">
                    <a:xfrm>
                      <a:off x="3631551" y="4223987"/>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51" name="Rectangle 250"/>
                    <p:cNvSpPr>
                      <a:spLocks noChangeArrowheads="1"/>
                    </p:cNvSpPr>
                    <p:nvPr/>
                  </p:nvSpPr>
                  <p:spPr bwMode="auto">
                    <a:xfrm>
                      <a:off x="2997605" y="4429921"/>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52" name="Rectangle 251"/>
                    <p:cNvSpPr>
                      <a:spLocks noChangeArrowheads="1"/>
                    </p:cNvSpPr>
                    <p:nvPr/>
                  </p:nvSpPr>
                  <p:spPr bwMode="auto">
                    <a:xfrm>
                      <a:off x="3830527" y="4422500"/>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53" name="Rectangle 252"/>
                    <p:cNvSpPr>
                      <a:spLocks noChangeArrowheads="1"/>
                    </p:cNvSpPr>
                    <p:nvPr/>
                  </p:nvSpPr>
                  <p:spPr bwMode="auto">
                    <a:xfrm>
                      <a:off x="3630067" y="4520179"/>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54" name="Rectangle 253"/>
                    <p:cNvSpPr>
                      <a:spLocks noChangeArrowheads="1"/>
                    </p:cNvSpPr>
                    <p:nvPr/>
                  </p:nvSpPr>
                  <p:spPr bwMode="auto">
                    <a:xfrm>
                      <a:off x="3630067" y="4459421"/>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45" name="Freeform 244"/>
                    <p:cNvSpPr>
                      <a:spLocks/>
                    </p:cNvSpPr>
                    <p:nvPr/>
                  </p:nvSpPr>
                  <p:spPr bwMode="auto">
                    <a:xfrm>
                      <a:off x="2949997" y="4631064"/>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247" name="Rectangle 246"/>
                    <p:cNvSpPr>
                      <a:spLocks noChangeArrowheads="1"/>
                    </p:cNvSpPr>
                    <p:nvPr/>
                  </p:nvSpPr>
                  <p:spPr bwMode="auto">
                    <a:xfrm>
                      <a:off x="2998698" y="4672807"/>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48" name="Rectangle 247"/>
                    <p:cNvSpPr>
                      <a:spLocks noChangeArrowheads="1"/>
                    </p:cNvSpPr>
                    <p:nvPr/>
                  </p:nvSpPr>
                  <p:spPr bwMode="auto">
                    <a:xfrm>
                      <a:off x="3826642" y="4670364"/>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49" name="Rectangle 248"/>
                    <p:cNvSpPr>
                      <a:spLocks noChangeArrowheads="1"/>
                    </p:cNvSpPr>
                    <p:nvPr/>
                  </p:nvSpPr>
                  <p:spPr bwMode="auto">
                    <a:xfrm>
                      <a:off x="3636138" y="4763065"/>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250" name="Rectangle 249"/>
                    <p:cNvSpPr>
                      <a:spLocks noChangeArrowheads="1"/>
                    </p:cNvSpPr>
                    <p:nvPr/>
                  </p:nvSpPr>
                  <p:spPr bwMode="auto">
                    <a:xfrm>
                      <a:off x="3636138" y="4709602"/>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grpSp>
            </p:grpSp>
            <p:sp>
              <p:nvSpPr>
                <p:cNvPr id="259" name="Rectangle 258"/>
                <p:cNvSpPr/>
                <p:nvPr/>
              </p:nvSpPr>
              <p:spPr bwMode="auto">
                <a:xfrm>
                  <a:off x="6771987" y="3463698"/>
                  <a:ext cx="2037050" cy="900574"/>
                </a:xfrm>
                <a:prstGeom prst="rect">
                  <a:avLst/>
                </a:prstGeom>
                <a:noFill/>
                <a:ln>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185" fontAlgn="base">
                    <a:lnSpc>
                      <a:spcPct val="90000"/>
                    </a:lnSpc>
                    <a:spcBef>
                      <a:spcPct val="0"/>
                    </a:spcBef>
                    <a:spcAft>
                      <a:spcPct val="0"/>
                    </a:spcAft>
                    <a:defRPr/>
                  </a:pPr>
                  <a:endParaRPr lang="en-US" sz="1177" kern="0" spc="-49" dirty="0">
                    <a:solidFill>
                      <a:srgbClr val="FFFFFF"/>
                    </a:solidFill>
                    <a:latin typeface="Segoe UI Light"/>
                  </a:endParaRPr>
                </a:p>
              </p:txBody>
            </p:sp>
            <p:sp>
              <p:nvSpPr>
                <p:cNvPr id="284" name="Freeform 128"/>
                <p:cNvSpPr>
                  <a:spLocks noChangeAspect="1"/>
                </p:cNvSpPr>
                <p:nvPr/>
              </p:nvSpPr>
              <p:spPr bwMode="black">
                <a:xfrm>
                  <a:off x="3319545" y="3145753"/>
                  <a:ext cx="1901256" cy="105028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pic>
              <p:nvPicPr>
                <p:cNvPr id="289" name="Picture 288"/>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black">
                <a:xfrm>
                  <a:off x="548227" y="3506107"/>
                  <a:ext cx="302229" cy="319386"/>
                </a:xfrm>
                <a:prstGeom prst="rect">
                  <a:avLst/>
                </a:prstGeom>
                <a:noFill/>
                <a:extLst/>
              </p:spPr>
            </p:pic>
            <p:sp>
              <p:nvSpPr>
                <p:cNvPr id="290" name="TextBox 124"/>
                <p:cNvSpPr txBox="1"/>
                <p:nvPr/>
              </p:nvSpPr>
              <p:spPr>
                <a:xfrm>
                  <a:off x="436627" y="3777836"/>
                  <a:ext cx="904358" cy="481426"/>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r>
                    <a:rPr lang="en-US" sz="1177" dirty="0">
                      <a:solidFill>
                        <a:srgbClr val="FFFFFF"/>
                      </a:solidFill>
                      <a:latin typeface="Segoe UI"/>
                    </a:rPr>
                    <a:t>Recovery</a:t>
                  </a:r>
                </a:p>
                <a:p>
                  <a:pPr defTabSz="914462">
                    <a:defRPr/>
                  </a:pPr>
                  <a:r>
                    <a:rPr lang="en-US" sz="1177" dirty="0">
                      <a:solidFill>
                        <a:srgbClr val="FFFFFF"/>
                      </a:solidFill>
                      <a:latin typeface="Segoe UI"/>
                    </a:rPr>
                    <a:t>plan</a:t>
                  </a:r>
                </a:p>
              </p:txBody>
            </p:sp>
            <p:sp>
              <p:nvSpPr>
                <p:cNvPr id="297" name="TextBox 124"/>
                <p:cNvSpPr txBox="1"/>
                <p:nvPr/>
              </p:nvSpPr>
              <p:spPr>
                <a:xfrm>
                  <a:off x="5191519" y="3321742"/>
                  <a:ext cx="1403184" cy="296760"/>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Health Monitor</a:t>
                  </a:r>
                </a:p>
              </p:txBody>
            </p:sp>
            <p:sp>
              <p:nvSpPr>
                <p:cNvPr id="300" name="TextBox 311"/>
                <p:cNvSpPr txBox="1"/>
                <p:nvPr/>
              </p:nvSpPr>
              <p:spPr>
                <a:xfrm>
                  <a:off x="9591388" y="3680302"/>
                  <a:ext cx="935958" cy="481426"/>
                </a:xfrm>
                <a:prstGeom prst="rect">
                  <a:avLst/>
                </a:prstGeom>
                <a:noFill/>
                <a:ln>
                  <a:noFill/>
                </a:ln>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r>
                    <a:rPr lang="en-US" sz="784" dirty="0">
                      <a:solidFill>
                        <a:srgbClr val="FFFFFF"/>
                      </a:solidFill>
                      <a:latin typeface="Segoe UI Light"/>
                    </a:rPr>
                    <a:t>System Center </a:t>
                  </a:r>
                </a:p>
                <a:p>
                  <a:pPr defTabSz="914462">
                    <a:defRPr/>
                  </a:pPr>
                  <a:r>
                    <a:rPr lang="en-US" sz="784" dirty="0">
                      <a:solidFill>
                        <a:srgbClr val="FFFFFF"/>
                      </a:solidFill>
                      <a:latin typeface="Segoe UI Light"/>
                    </a:rPr>
                    <a:t>Virtual  Machine</a:t>
                  </a:r>
                </a:p>
                <a:p>
                  <a:pPr defTabSz="914462">
                    <a:defRPr/>
                  </a:pPr>
                  <a:r>
                    <a:rPr lang="en-US" sz="784" dirty="0">
                      <a:solidFill>
                        <a:srgbClr val="FFFFFF"/>
                      </a:solidFill>
                      <a:latin typeface="Segoe UI Light"/>
                    </a:rPr>
                    <a:t>Manager</a:t>
                  </a:r>
                </a:p>
              </p:txBody>
            </p:sp>
            <p:grpSp>
              <p:nvGrpSpPr>
                <p:cNvPr id="302" name="Group 301"/>
                <p:cNvGrpSpPr/>
                <p:nvPr/>
              </p:nvGrpSpPr>
              <p:grpSpPr>
                <a:xfrm>
                  <a:off x="10223035" y="2552596"/>
                  <a:ext cx="780450" cy="518764"/>
                  <a:chOff x="2067964" y="4116987"/>
                  <a:chExt cx="1177692" cy="960492"/>
                </a:xfrm>
              </p:grpSpPr>
              <p:sp>
                <p:nvSpPr>
                  <p:cNvPr id="304" name="Freeform 303"/>
                  <p:cNvSpPr>
                    <a:spLocks/>
                  </p:cNvSpPr>
                  <p:nvPr/>
                </p:nvSpPr>
                <p:spPr bwMode="auto">
                  <a:xfrm>
                    <a:off x="2067964" y="4116987"/>
                    <a:ext cx="1177692" cy="960492"/>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dirty="0">
                      <a:solidFill>
                        <a:srgbClr val="FFFFFF"/>
                      </a:solidFill>
                      <a:latin typeface="Segoe UI Light"/>
                    </a:endParaRPr>
                  </a:p>
                </p:txBody>
              </p:sp>
              <p:grpSp>
                <p:nvGrpSpPr>
                  <p:cNvPr id="305" name="Group 304"/>
                  <p:cNvGrpSpPr/>
                  <p:nvPr/>
                </p:nvGrpSpPr>
                <p:grpSpPr>
                  <a:xfrm>
                    <a:off x="2173052" y="4229542"/>
                    <a:ext cx="984426" cy="720154"/>
                    <a:chOff x="2948904" y="4142355"/>
                    <a:chExt cx="984426" cy="720154"/>
                  </a:xfrm>
                </p:grpSpPr>
                <p:sp>
                  <p:nvSpPr>
                    <p:cNvPr id="306" name="Freeform 305"/>
                    <p:cNvSpPr>
                      <a:spLocks/>
                    </p:cNvSpPr>
                    <p:nvPr/>
                  </p:nvSpPr>
                  <p:spPr bwMode="auto">
                    <a:xfrm>
                      <a:off x="2948904" y="4388177"/>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07" name="Freeform 306"/>
                    <p:cNvSpPr>
                      <a:spLocks/>
                    </p:cNvSpPr>
                    <p:nvPr/>
                  </p:nvSpPr>
                  <p:spPr bwMode="auto">
                    <a:xfrm>
                      <a:off x="2948904" y="4142355"/>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08" name="Rectangle 307"/>
                    <p:cNvSpPr>
                      <a:spLocks noChangeArrowheads="1"/>
                    </p:cNvSpPr>
                    <p:nvPr/>
                  </p:nvSpPr>
                  <p:spPr bwMode="auto">
                    <a:xfrm>
                      <a:off x="2997605" y="4180852"/>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09" name="Rectangle 308"/>
                    <p:cNvSpPr>
                      <a:spLocks noChangeArrowheads="1"/>
                    </p:cNvSpPr>
                    <p:nvPr/>
                  </p:nvSpPr>
                  <p:spPr bwMode="auto">
                    <a:xfrm>
                      <a:off x="3829599" y="4173431"/>
                      <a:ext cx="26438"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10" name="Rectangle 309"/>
                    <p:cNvSpPr>
                      <a:spLocks noChangeArrowheads="1"/>
                    </p:cNvSpPr>
                    <p:nvPr/>
                  </p:nvSpPr>
                  <p:spPr bwMode="auto">
                    <a:xfrm>
                      <a:off x="3631551" y="4282428"/>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11" name="Rectangle 310"/>
                    <p:cNvSpPr>
                      <a:spLocks noChangeArrowheads="1"/>
                    </p:cNvSpPr>
                    <p:nvPr/>
                  </p:nvSpPr>
                  <p:spPr bwMode="auto">
                    <a:xfrm>
                      <a:off x="3631551" y="4223987"/>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12" name="Rectangle 311"/>
                    <p:cNvSpPr>
                      <a:spLocks noChangeArrowheads="1"/>
                    </p:cNvSpPr>
                    <p:nvPr/>
                  </p:nvSpPr>
                  <p:spPr bwMode="auto">
                    <a:xfrm>
                      <a:off x="2997605" y="4429921"/>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3" name="Rectangle 312"/>
                    <p:cNvSpPr>
                      <a:spLocks noChangeArrowheads="1"/>
                    </p:cNvSpPr>
                    <p:nvPr/>
                  </p:nvSpPr>
                  <p:spPr bwMode="auto">
                    <a:xfrm>
                      <a:off x="3830527" y="4422500"/>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4" name="Rectangle 313"/>
                    <p:cNvSpPr>
                      <a:spLocks noChangeArrowheads="1"/>
                    </p:cNvSpPr>
                    <p:nvPr/>
                  </p:nvSpPr>
                  <p:spPr bwMode="auto">
                    <a:xfrm>
                      <a:off x="3630067" y="4520179"/>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5" name="Rectangle 314"/>
                    <p:cNvSpPr>
                      <a:spLocks noChangeArrowheads="1"/>
                    </p:cNvSpPr>
                    <p:nvPr/>
                  </p:nvSpPr>
                  <p:spPr bwMode="auto">
                    <a:xfrm>
                      <a:off x="3630067" y="4459421"/>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6" name="Freeform 315"/>
                    <p:cNvSpPr>
                      <a:spLocks/>
                    </p:cNvSpPr>
                    <p:nvPr/>
                  </p:nvSpPr>
                  <p:spPr bwMode="auto">
                    <a:xfrm>
                      <a:off x="2949997" y="4631064"/>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317" name="Rectangle 316"/>
                    <p:cNvSpPr>
                      <a:spLocks noChangeArrowheads="1"/>
                    </p:cNvSpPr>
                    <p:nvPr/>
                  </p:nvSpPr>
                  <p:spPr bwMode="auto">
                    <a:xfrm>
                      <a:off x="2998698" y="4672807"/>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8" name="Rectangle 317"/>
                    <p:cNvSpPr>
                      <a:spLocks noChangeArrowheads="1"/>
                    </p:cNvSpPr>
                    <p:nvPr/>
                  </p:nvSpPr>
                  <p:spPr bwMode="auto">
                    <a:xfrm>
                      <a:off x="3826642" y="4670364"/>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19" name="Rectangle 318"/>
                    <p:cNvSpPr>
                      <a:spLocks noChangeArrowheads="1"/>
                    </p:cNvSpPr>
                    <p:nvPr/>
                  </p:nvSpPr>
                  <p:spPr bwMode="auto">
                    <a:xfrm>
                      <a:off x="3636138" y="4763065"/>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320" name="Rectangle 319"/>
                    <p:cNvSpPr>
                      <a:spLocks noChangeArrowheads="1"/>
                    </p:cNvSpPr>
                    <p:nvPr/>
                  </p:nvSpPr>
                  <p:spPr bwMode="auto">
                    <a:xfrm>
                      <a:off x="3636138" y="4709602"/>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grpSp>
            </p:grpSp>
            <p:sp>
              <p:nvSpPr>
                <p:cNvPr id="303" name="Rectangle 302"/>
                <p:cNvSpPr/>
                <p:nvPr/>
              </p:nvSpPr>
              <p:spPr bwMode="auto">
                <a:xfrm>
                  <a:off x="9591387" y="3466882"/>
                  <a:ext cx="2037050" cy="900574"/>
                </a:xfrm>
                <a:prstGeom prst="rect">
                  <a:avLst/>
                </a:prstGeom>
                <a:noFill/>
                <a:ln>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185" fontAlgn="base">
                    <a:lnSpc>
                      <a:spcPct val="90000"/>
                    </a:lnSpc>
                    <a:spcBef>
                      <a:spcPct val="0"/>
                    </a:spcBef>
                    <a:spcAft>
                      <a:spcPct val="0"/>
                    </a:spcAft>
                    <a:defRPr/>
                  </a:pPr>
                  <a:endParaRPr lang="en-US" sz="1177" kern="0" spc="-49" dirty="0">
                    <a:solidFill>
                      <a:srgbClr val="FFFFFF"/>
                    </a:solidFill>
                    <a:latin typeface="Segoe UI Light"/>
                  </a:endParaRPr>
                </a:p>
              </p:txBody>
            </p:sp>
            <p:sp>
              <p:nvSpPr>
                <p:cNvPr id="43" name="Rectangle 42"/>
                <p:cNvSpPr/>
                <p:nvPr/>
              </p:nvSpPr>
              <p:spPr>
                <a:xfrm>
                  <a:off x="6770993" y="3514952"/>
                  <a:ext cx="604846" cy="286232"/>
                </a:xfrm>
                <a:prstGeom prst="rect">
                  <a:avLst/>
                </a:prstGeom>
              </p:spPr>
              <p:txBody>
                <a:bodyPr wrap="none">
                  <a:spAutoFit/>
                </a:bodyPr>
                <a:lstStyle/>
                <a:p>
                  <a:pPr defTabSz="896185" fontAlgn="base">
                    <a:lnSpc>
                      <a:spcPct val="90000"/>
                    </a:lnSpc>
                    <a:spcBef>
                      <a:spcPct val="0"/>
                    </a:spcBef>
                    <a:spcAft>
                      <a:spcPct val="0"/>
                    </a:spcAft>
                    <a:defRPr/>
                  </a:pPr>
                  <a:r>
                    <a:rPr lang="en-US" sz="1373" kern="0" spc="-49" dirty="0">
                      <a:solidFill>
                        <a:srgbClr val="FFFFFF"/>
                      </a:solidFill>
                      <a:latin typeface="Segoe UI"/>
                    </a:rPr>
                    <a:t>Site A</a:t>
                  </a:r>
                </a:p>
              </p:txBody>
            </p:sp>
            <p:sp>
              <p:nvSpPr>
                <p:cNvPr id="324" name="Rectangle 323"/>
                <p:cNvSpPr/>
                <p:nvPr/>
              </p:nvSpPr>
              <p:spPr>
                <a:xfrm>
                  <a:off x="9599352" y="3517153"/>
                  <a:ext cx="592022" cy="286232"/>
                </a:xfrm>
                <a:prstGeom prst="rect">
                  <a:avLst/>
                </a:prstGeom>
              </p:spPr>
              <p:txBody>
                <a:bodyPr wrap="none">
                  <a:spAutoFit/>
                </a:bodyPr>
                <a:lstStyle/>
                <a:p>
                  <a:pPr defTabSz="896185" fontAlgn="base">
                    <a:lnSpc>
                      <a:spcPct val="90000"/>
                    </a:lnSpc>
                    <a:spcBef>
                      <a:spcPct val="0"/>
                    </a:spcBef>
                    <a:spcAft>
                      <a:spcPct val="0"/>
                    </a:spcAft>
                    <a:defRPr/>
                  </a:pPr>
                  <a:r>
                    <a:rPr lang="en-US" sz="1373" kern="0" spc="-49" dirty="0">
                      <a:solidFill>
                        <a:srgbClr val="FFFFFF"/>
                      </a:solidFill>
                      <a:latin typeface="Segoe UI"/>
                    </a:rPr>
                    <a:t>Site B</a:t>
                  </a:r>
                </a:p>
              </p:txBody>
            </p:sp>
            <p:sp>
              <p:nvSpPr>
                <p:cNvPr id="327" name="TextBox 124"/>
                <p:cNvSpPr txBox="1"/>
                <p:nvPr/>
              </p:nvSpPr>
              <p:spPr>
                <a:xfrm>
                  <a:off x="8504238" y="3422425"/>
                  <a:ext cx="1403184" cy="481426"/>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Hyper-V </a:t>
                  </a:r>
                </a:p>
                <a:p>
                  <a:pPr algn="ctr" defTabSz="914462">
                    <a:defRPr/>
                  </a:pPr>
                  <a:r>
                    <a:rPr lang="en-US" sz="1177" dirty="0">
                      <a:solidFill>
                        <a:srgbClr val="FFFFFF"/>
                      </a:solidFill>
                      <a:latin typeface="Segoe UI"/>
                    </a:rPr>
                    <a:t>Replica</a:t>
                  </a:r>
                </a:p>
              </p:txBody>
            </p:sp>
            <p:cxnSp>
              <p:nvCxnSpPr>
                <p:cNvPr id="329" name="Elbow Connector 328"/>
                <p:cNvCxnSpPr/>
                <p:nvPr/>
              </p:nvCxnSpPr>
              <p:spPr>
                <a:xfrm>
                  <a:off x="5250614" y="3764097"/>
                  <a:ext cx="1521373" cy="7266"/>
                </a:xfrm>
                <a:prstGeom prst="bentConnector3">
                  <a:avLst>
                    <a:gd name="adj1" fmla="val 50000"/>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0" name="Elbow Connector 329"/>
                <p:cNvCxnSpPr>
                  <a:stCxn id="259" idx="3"/>
                  <a:endCxn id="303" idx="1"/>
                </p:cNvCxnSpPr>
                <p:nvPr/>
              </p:nvCxnSpPr>
              <p:spPr>
                <a:xfrm>
                  <a:off x="8809037" y="3913985"/>
                  <a:ext cx="782350" cy="3184"/>
                </a:xfrm>
                <a:prstGeom prst="bentConnector3">
                  <a:avLst>
                    <a:gd name="adj1" fmla="val 50000"/>
                  </a:avLst>
                </a:prstGeom>
                <a:ln w="38100"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extBox 124"/>
                <p:cNvSpPr txBox="1"/>
                <p:nvPr/>
              </p:nvSpPr>
              <p:spPr>
                <a:xfrm>
                  <a:off x="7615095" y="4343502"/>
                  <a:ext cx="3259253" cy="296760"/>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Orchestrated Recovery in case of outage</a:t>
                  </a:r>
                </a:p>
              </p:txBody>
            </p:sp>
            <p:pic>
              <p:nvPicPr>
                <p:cNvPr id="74" name="Picture 73"/>
                <p:cNvPicPr>
                  <a:picLocks noChangeAspect="1"/>
                </p:cNvPicPr>
                <p:nvPr/>
              </p:nvPicPr>
              <p:blipFill>
                <a:blip r:embed="rId8" cstate="email">
                  <a:duotone>
                    <a:prstClr val="black"/>
                    <a:schemeClr val="accent1">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1249916" y="3340967"/>
                  <a:ext cx="1051104" cy="859995"/>
                </a:xfrm>
                <a:prstGeom prst="rect">
                  <a:avLst/>
                </a:prstGeom>
              </p:spPr>
            </p:pic>
            <p:cxnSp>
              <p:nvCxnSpPr>
                <p:cNvPr id="404" name="Straight Arrow Connector 403"/>
                <p:cNvCxnSpPr>
                  <a:stCxn id="74" idx="3"/>
                  <a:endCxn id="284" idx="3"/>
                </p:cNvCxnSpPr>
                <p:nvPr/>
              </p:nvCxnSpPr>
              <p:spPr>
                <a:xfrm>
                  <a:off x="2301020" y="3770965"/>
                  <a:ext cx="1179142" cy="2713"/>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TextBox 124"/>
                <p:cNvSpPr txBox="1"/>
                <p:nvPr/>
              </p:nvSpPr>
              <p:spPr>
                <a:xfrm>
                  <a:off x="2117706" y="3505674"/>
                  <a:ext cx="1403184" cy="296760"/>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Manage</a:t>
                  </a:r>
                </a:p>
              </p:txBody>
            </p:sp>
            <p:sp>
              <p:nvSpPr>
                <p:cNvPr id="139" name="Freeform 128"/>
                <p:cNvSpPr>
                  <a:spLocks noChangeAspect="1"/>
                </p:cNvSpPr>
                <p:nvPr/>
              </p:nvSpPr>
              <p:spPr bwMode="black">
                <a:xfrm>
                  <a:off x="9644592" y="2240791"/>
                  <a:ext cx="1988673" cy="10985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grpSp>
              <p:nvGrpSpPr>
                <p:cNvPr id="144" name="Group 143"/>
                <p:cNvGrpSpPr/>
                <p:nvPr/>
              </p:nvGrpSpPr>
              <p:grpSpPr>
                <a:xfrm>
                  <a:off x="10529956" y="3622709"/>
                  <a:ext cx="780450" cy="518764"/>
                  <a:chOff x="2067964" y="4116987"/>
                  <a:chExt cx="1177692" cy="960492"/>
                </a:xfrm>
              </p:grpSpPr>
              <p:sp>
                <p:nvSpPr>
                  <p:cNvPr id="148" name="Freeform 147"/>
                  <p:cNvSpPr>
                    <a:spLocks/>
                  </p:cNvSpPr>
                  <p:nvPr/>
                </p:nvSpPr>
                <p:spPr bwMode="auto">
                  <a:xfrm>
                    <a:off x="2067964" y="4116987"/>
                    <a:ext cx="1177692" cy="960492"/>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dirty="0">
                      <a:solidFill>
                        <a:srgbClr val="FFFFFF"/>
                      </a:solidFill>
                      <a:latin typeface="Segoe UI Light"/>
                    </a:endParaRPr>
                  </a:p>
                </p:txBody>
              </p:sp>
              <p:grpSp>
                <p:nvGrpSpPr>
                  <p:cNvPr id="149" name="Group 148"/>
                  <p:cNvGrpSpPr/>
                  <p:nvPr/>
                </p:nvGrpSpPr>
                <p:grpSpPr>
                  <a:xfrm>
                    <a:off x="2173052" y="4229542"/>
                    <a:ext cx="984426" cy="720154"/>
                    <a:chOff x="2948904" y="4142355"/>
                    <a:chExt cx="984426" cy="720154"/>
                  </a:xfrm>
                </p:grpSpPr>
                <p:sp>
                  <p:nvSpPr>
                    <p:cNvPr id="150" name="Freeform 149"/>
                    <p:cNvSpPr>
                      <a:spLocks/>
                    </p:cNvSpPr>
                    <p:nvPr/>
                  </p:nvSpPr>
                  <p:spPr bwMode="auto">
                    <a:xfrm>
                      <a:off x="2948904" y="4388177"/>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1" name="Freeform 150"/>
                    <p:cNvSpPr>
                      <a:spLocks/>
                    </p:cNvSpPr>
                    <p:nvPr/>
                  </p:nvSpPr>
                  <p:spPr bwMode="auto">
                    <a:xfrm>
                      <a:off x="2948904" y="4142355"/>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2" name="Rectangle 151"/>
                    <p:cNvSpPr>
                      <a:spLocks noChangeArrowheads="1"/>
                    </p:cNvSpPr>
                    <p:nvPr/>
                  </p:nvSpPr>
                  <p:spPr bwMode="auto">
                    <a:xfrm>
                      <a:off x="2997605" y="4180852"/>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3" name="Rectangle 152"/>
                    <p:cNvSpPr>
                      <a:spLocks noChangeArrowheads="1"/>
                    </p:cNvSpPr>
                    <p:nvPr/>
                  </p:nvSpPr>
                  <p:spPr bwMode="auto">
                    <a:xfrm>
                      <a:off x="3829599" y="4173431"/>
                      <a:ext cx="26438"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4" name="Rectangle 153"/>
                    <p:cNvSpPr>
                      <a:spLocks noChangeArrowheads="1"/>
                    </p:cNvSpPr>
                    <p:nvPr/>
                  </p:nvSpPr>
                  <p:spPr bwMode="auto">
                    <a:xfrm>
                      <a:off x="3631551" y="4282428"/>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5" name="Rectangle 154"/>
                    <p:cNvSpPr>
                      <a:spLocks noChangeArrowheads="1"/>
                    </p:cNvSpPr>
                    <p:nvPr/>
                  </p:nvSpPr>
                  <p:spPr bwMode="auto">
                    <a:xfrm>
                      <a:off x="3631551" y="4223987"/>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56" name="Rectangle 155"/>
                    <p:cNvSpPr>
                      <a:spLocks noChangeArrowheads="1"/>
                    </p:cNvSpPr>
                    <p:nvPr/>
                  </p:nvSpPr>
                  <p:spPr bwMode="auto">
                    <a:xfrm>
                      <a:off x="2997605" y="4429921"/>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57" name="Rectangle 156"/>
                    <p:cNvSpPr>
                      <a:spLocks noChangeArrowheads="1"/>
                    </p:cNvSpPr>
                    <p:nvPr/>
                  </p:nvSpPr>
                  <p:spPr bwMode="auto">
                    <a:xfrm>
                      <a:off x="3830527" y="4422500"/>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58" name="Rectangle 157"/>
                    <p:cNvSpPr>
                      <a:spLocks noChangeArrowheads="1"/>
                    </p:cNvSpPr>
                    <p:nvPr/>
                  </p:nvSpPr>
                  <p:spPr bwMode="auto">
                    <a:xfrm>
                      <a:off x="3630067" y="4520179"/>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59" name="Rectangle 158"/>
                    <p:cNvSpPr>
                      <a:spLocks noChangeArrowheads="1"/>
                    </p:cNvSpPr>
                    <p:nvPr/>
                  </p:nvSpPr>
                  <p:spPr bwMode="auto">
                    <a:xfrm>
                      <a:off x="3630067" y="4459421"/>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60" name="Freeform 159"/>
                    <p:cNvSpPr>
                      <a:spLocks/>
                    </p:cNvSpPr>
                    <p:nvPr/>
                  </p:nvSpPr>
                  <p:spPr bwMode="auto">
                    <a:xfrm>
                      <a:off x="2949997" y="4631064"/>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2">
                        <a:lumMod val="20000"/>
                        <a:lumOff val="80000"/>
                      </a:schemeClr>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61" name="Rectangle 160"/>
                    <p:cNvSpPr>
                      <a:spLocks noChangeArrowheads="1"/>
                    </p:cNvSpPr>
                    <p:nvPr/>
                  </p:nvSpPr>
                  <p:spPr bwMode="auto">
                    <a:xfrm>
                      <a:off x="2998698" y="4672807"/>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62" name="Rectangle 161"/>
                    <p:cNvSpPr>
                      <a:spLocks noChangeArrowheads="1"/>
                    </p:cNvSpPr>
                    <p:nvPr/>
                  </p:nvSpPr>
                  <p:spPr bwMode="auto">
                    <a:xfrm>
                      <a:off x="3826642" y="4670364"/>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63" name="Rectangle 162"/>
                    <p:cNvSpPr>
                      <a:spLocks noChangeArrowheads="1"/>
                    </p:cNvSpPr>
                    <p:nvPr/>
                  </p:nvSpPr>
                  <p:spPr bwMode="auto">
                    <a:xfrm>
                      <a:off x="3636138" y="4763065"/>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64" name="Rectangle 163"/>
                    <p:cNvSpPr>
                      <a:spLocks noChangeArrowheads="1"/>
                    </p:cNvSpPr>
                    <p:nvPr/>
                  </p:nvSpPr>
                  <p:spPr bwMode="auto">
                    <a:xfrm>
                      <a:off x="3636138" y="4709602"/>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grpSp>
            </p:grpSp>
            <p:sp>
              <p:nvSpPr>
                <p:cNvPr id="168" name="Rectangle 167"/>
                <p:cNvSpPr/>
                <p:nvPr/>
              </p:nvSpPr>
              <p:spPr>
                <a:xfrm>
                  <a:off x="10249777" y="2280725"/>
                  <a:ext cx="600036" cy="286232"/>
                </a:xfrm>
                <a:prstGeom prst="rect">
                  <a:avLst/>
                </a:prstGeom>
              </p:spPr>
              <p:txBody>
                <a:bodyPr wrap="none">
                  <a:spAutoFit/>
                </a:bodyPr>
                <a:lstStyle/>
                <a:p>
                  <a:pPr defTabSz="896185" fontAlgn="base">
                    <a:lnSpc>
                      <a:spcPct val="90000"/>
                    </a:lnSpc>
                    <a:spcBef>
                      <a:spcPct val="0"/>
                    </a:spcBef>
                    <a:spcAft>
                      <a:spcPct val="0"/>
                    </a:spcAft>
                    <a:defRPr/>
                  </a:pPr>
                  <a:r>
                    <a:rPr lang="en-US" sz="1373" kern="0" spc="-49" dirty="0">
                      <a:solidFill>
                        <a:srgbClr val="FFFFFF"/>
                      </a:solidFill>
                      <a:latin typeface="Segoe UI"/>
                    </a:rPr>
                    <a:t>Site B</a:t>
                  </a:r>
                </a:p>
              </p:txBody>
            </p:sp>
            <p:sp>
              <p:nvSpPr>
                <p:cNvPr id="171" name="TextBox 311"/>
                <p:cNvSpPr txBox="1"/>
                <p:nvPr/>
              </p:nvSpPr>
              <p:spPr>
                <a:xfrm>
                  <a:off x="6771987" y="2654822"/>
                  <a:ext cx="960761" cy="481426"/>
                </a:xfrm>
                <a:prstGeom prst="rect">
                  <a:avLst/>
                </a:prstGeom>
                <a:noFill/>
                <a:ln>
                  <a:noFill/>
                </a:ln>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r>
                    <a:rPr lang="en-US" sz="784" dirty="0">
                      <a:solidFill>
                        <a:srgbClr val="FFFFFF"/>
                      </a:solidFill>
                      <a:latin typeface="Segoe UI Light"/>
                    </a:rPr>
                    <a:t>System Center </a:t>
                  </a:r>
                </a:p>
                <a:p>
                  <a:pPr defTabSz="914462">
                    <a:defRPr/>
                  </a:pPr>
                  <a:r>
                    <a:rPr lang="en-US" sz="784" dirty="0">
                      <a:solidFill>
                        <a:srgbClr val="FFFFFF"/>
                      </a:solidFill>
                      <a:latin typeface="Segoe UI Light"/>
                    </a:rPr>
                    <a:t>Virtual  Machine</a:t>
                  </a:r>
                </a:p>
                <a:p>
                  <a:pPr defTabSz="914462">
                    <a:defRPr/>
                  </a:pPr>
                  <a:r>
                    <a:rPr lang="en-US" sz="784" dirty="0">
                      <a:solidFill>
                        <a:srgbClr val="FFFFFF"/>
                      </a:solidFill>
                      <a:latin typeface="Segoe UI Light"/>
                    </a:rPr>
                    <a:t>Manager</a:t>
                  </a:r>
                </a:p>
              </p:txBody>
            </p:sp>
            <p:grpSp>
              <p:nvGrpSpPr>
                <p:cNvPr id="172" name="Group 171"/>
                <p:cNvGrpSpPr/>
                <p:nvPr/>
              </p:nvGrpSpPr>
              <p:grpSpPr>
                <a:xfrm>
                  <a:off x="7965956" y="2584322"/>
                  <a:ext cx="780450" cy="518764"/>
                  <a:chOff x="2067964" y="4116987"/>
                  <a:chExt cx="1177692" cy="960492"/>
                </a:xfrm>
              </p:grpSpPr>
              <p:sp>
                <p:nvSpPr>
                  <p:cNvPr id="173" name="Freeform 172"/>
                  <p:cNvSpPr>
                    <a:spLocks/>
                  </p:cNvSpPr>
                  <p:nvPr/>
                </p:nvSpPr>
                <p:spPr bwMode="auto">
                  <a:xfrm>
                    <a:off x="2067964" y="4116987"/>
                    <a:ext cx="1177692" cy="960492"/>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dirty="0">
                      <a:solidFill>
                        <a:srgbClr val="FFFFFF"/>
                      </a:solidFill>
                      <a:latin typeface="Segoe UI Light"/>
                    </a:endParaRPr>
                  </a:p>
                </p:txBody>
              </p:sp>
              <p:grpSp>
                <p:nvGrpSpPr>
                  <p:cNvPr id="174" name="Group 173"/>
                  <p:cNvGrpSpPr/>
                  <p:nvPr/>
                </p:nvGrpSpPr>
                <p:grpSpPr>
                  <a:xfrm>
                    <a:off x="2173052" y="4229542"/>
                    <a:ext cx="984426" cy="720154"/>
                    <a:chOff x="2948904" y="4142355"/>
                    <a:chExt cx="984426" cy="720154"/>
                  </a:xfrm>
                </p:grpSpPr>
                <p:sp>
                  <p:nvSpPr>
                    <p:cNvPr id="175" name="Freeform 174"/>
                    <p:cNvSpPr>
                      <a:spLocks/>
                    </p:cNvSpPr>
                    <p:nvPr/>
                  </p:nvSpPr>
                  <p:spPr bwMode="auto">
                    <a:xfrm>
                      <a:off x="2948904" y="4388177"/>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76" name="Freeform 175"/>
                    <p:cNvSpPr>
                      <a:spLocks/>
                    </p:cNvSpPr>
                    <p:nvPr/>
                  </p:nvSpPr>
                  <p:spPr bwMode="auto">
                    <a:xfrm>
                      <a:off x="2948904" y="4142355"/>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77" name="Rectangle 176"/>
                    <p:cNvSpPr>
                      <a:spLocks noChangeArrowheads="1"/>
                    </p:cNvSpPr>
                    <p:nvPr/>
                  </p:nvSpPr>
                  <p:spPr bwMode="auto">
                    <a:xfrm>
                      <a:off x="2997605" y="4180852"/>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78" name="Rectangle 177"/>
                    <p:cNvSpPr>
                      <a:spLocks noChangeArrowheads="1"/>
                    </p:cNvSpPr>
                    <p:nvPr/>
                  </p:nvSpPr>
                  <p:spPr bwMode="auto">
                    <a:xfrm>
                      <a:off x="3829599" y="4173431"/>
                      <a:ext cx="26438"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79" name="Rectangle 178"/>
                    <p:cNvSpPr>
                      <a:spLocks noChangeArrowheads="1"/>
                    </p:cNvSpPr>
                    <p:nvPr/>
                  </p:nvSpPr>
                  <p:spPr bwMode="auto">
                    <a:xfrm>
                      <a:off x="3631551" y="4282428"/>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80" name="Rectangle 179"/>
                    <p:cNvSpPr>
                      <a:spLocks noChangeArrowheads="1"/>
                    </p:cNvSpPr>
                    <p:nvPr/>
                  </p:nvSpPr>
                  <p:spPr bwMode="auto">
                    <a:xfrm>
                      <a:off x="3631551" y="4223987"/>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81" name="Rectangle 180"/>
                    <p:cNvSpPr>
                      <a:spLocks noChangeArrowheads="1"/>
                    </p:cNvSpPr>
                    <p:nvPr/>
                  </p:nvSpPr>
                  <p:spPr bwMode="auto">
                    <a:xfrm>
                      <a:off x="2997605" y="4429921"/>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2" name="Rectangle 181"/>
                    <p:cNvSpPr>
                      <a:spLocks noChangeArrowheads="1"/>
                    </p:cNvSpPr>
                    <p:nvPr/>
                  </p:nvSpPr>
                  <p:spPr bwMode="auto">
                    <a:xfrm>
                      <a:off x="3830527" y="4422500"/>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4" name="Rectangle 183"/>
                    <p:cNvSpPr>
                      <a:spLocks noChangeArrowheads="1"/>
                    </p:cNvSpPr>
                    <p:nvPr/>
                  </p:nvSpPr>
                  <p:spPr bwMode="auto">
                    <a:xfrm>
                      <a:off x="3630067" y="4520179"/>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5" name="Rectangle 184"/>
                    <p:cNvSpPr>
                      <a:spLocks noChangeArrowheads="1"/>
                    </p:cNvSpPr>
                    <p:nvPr/>
                  </p:nvSpPr>
                  <p:spPr bwMode="auto">
                    <a:xfrm>
                      <a:off x="3630067" y="4459421"/>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6" name="Freeform 185"/>
                    <p:cNvSpPr>
                      <a:spLocks/>
                    </p:cNvSpPr>
                    <p:nvPr/>
                  </p:nvSpPr>
                  <p:spPr bwMode="auto">
                    <a:xfrm>
                      <a:off x="2949997" y="4631064"/>
                      <a:ext cx="983333" cy="231445"/>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62">
                        <a:defRPr/>
                      </a:pPr>
                      <a:endParaRPr lang="en-GB" sz="784">
                        <a:solidFill>
                          <a:srgbClr val="FFFFFF"/>
                        </a:solidFill>
                        <a:latin typeface="Segoe UI Light"/>
                      </a:endParaRPr>
                    </a:p>
                  </p:txBody>
                </p:sp>
                <p:sp>
                  <p:nvSpPr>
                    <p:cNvPr id="187" name="Rectangle 186"/>
                    <p:cNvSpPr>
                      <a:spLocks noChangeArrowheads="1"/>
                    </p:cNvSpPr>
                    <p:nvPr/>
                  </p:nvSpPr>
                  <p:spPr bwMode="auto">
                    <a:xfrm>
                      <a:off x="2998698" y="4672807"/>
                      <a:ext cx="25046" cy="160944"/>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8" name="Rectangle 187"/>
                    <p:cNvSpPr>
                      <a:spLocks noChangeArrowheads="1"/>
                    </p:cNvSpPr>
                    <p:nvPr/>
                  </p:nvSpPr>
                  <p:spPr bwMode="auto">
                    <a:xfrm>
                      <a:off x="3826642" y="4670364"/>
                      <a:ext cx="25510" cy="159552"/>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89" name="Rectangle 188"/>
                    <p:cNvSpPr>
                      <a:spLocks noChangeArrowheads="1"/>
                    </p:cNvSpPr>
                    <p:nvPr/>
                  </p:nvSpPr>
                  <p:spPr bwMode="auto">
                    <a:xfrm>
                      <a:off x="3636138" y="4763065"/>
                      <a:ext cx="159552" cy="23191"/>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sp>
                  <p:nvSpPr>
                    <p:cNvPr id="190" name="Rectangle 189"/>
                    <p:cNvSpPr>
                      <a:spLocks noChangeArrowheads="1"/>
                    </p:cNvSpPr>
                    <p:nvPr/>
                  </p:nvSpPr>
                  <p:spPr bwMode="auto">
                    <a:xfrm>
                      <a:off x="3636138" y="4709602"/>
                      <a:ext cx="159552" cy="25510"/>
                    </a:xfrm>
                    <a:prstGeom prst="rect">
                      <a:avLst/>
                    </a:prstGeom>
                    <a:solidFill>
                      <a:schemeClr val="bg1">
                        <a:lumMod val="50000"/>
                      </a:schemeClr>
                    </a:solidFill>
                    <a:ln w="0"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480">
                        <a:defRPr/>
                      </a:pPr>
                      <a:endParaRPr lang="en-GB" sz="784" kern="0">
                        <a:solidFill>
                          <a:srgbClr val="FFFFFF"/>
                        </a:solidFill>
                        <a:latin typeface="Segoe UI Light"/>
                      </a:endParaRPr>
                    </a:p>
                  </p:txBody>
                </p:sp>
              </p:grpSp>
            </p:grpSp>
            <p:sp>
              <p:nvSpPr>
                <p:cNvPr id="194" name="Rectangle 193"/>
                <p:cNvSpPr/>
                <p:nvPr/>
              </p:nvSpPr>
              <p:spPr bwMode="auto">
                <a:xfrm>
                  <a:off x="6771987" y="2434671"/>
                  <a:ext cx="2037050" cy="900574"/>
                </a:xfrm>
                <a:prstGeom prst="rect">
                  <a:avLst/>
                </a:prstGeom>
                <a:noFill/>
                <a:ln>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185" fontAlgn="base">
                    <a:lnSpc>
                      <a:spcPct val="90000"/>
                    </a:lnSpc>
                    <a:spcBef>
                      <a:spcPct val="0"/>
                    </a:spcBef>
                    <a:spcAft>
                      <a:spcPct val="0"/>
                    </a:spcAft>
                    <a:defRPr/>
                  </a:pPr>
                  <a:endParaRPr lang="en-US" sz="1177" kern="0" spc="-49" dirty="0">
                    <a:solidFill>
                      <a:srgbClr val="FFFFFF"/>
                    </a:solidFill>
                    <a:latin typeface="Segoe UI Light"/>
                  </a:endParaRPr>
                </a:p>
              </p:txBody>
            </p:sp>
            <p:sp>
              <p:nvSpPr>
                <p:cNvPr id="195" name="Rectangle 194"/>
                <p:cNvSpPr/>
                <p:nvPr/>
              </p:nvSpPr>
              <p:spPr>
                <a:xfrm>
                  <a:off x="6770993" y="2485925"/>
                  <a:ext cx="604846" cy="286232"/>
                </a:xfrm>
                <a:prstGeom prst="rect">
                  <a:avLst/>
                </a:prstGeom>
              </p:spPr>
              <p:txBody>
                <a:bodyPr wrap="none">
                  <a:spAutoFit/>
                </a:bodyPr>
                <a:lstStyle/>
                <a:p>
                  <a:pPr defTabSz="896185" fontAlgn="base">
                    <a:lnSpc>
                      <a:spcPct val="90000"/>
                    </a:lnSpc>
                    <a:spcBef>
                      <a:spcPct val="0"/>
                    </a:spcBef>
                    <a:spcAft>
                      <a:spcPct val="0"/>
                    </a:spcAft>
                    <a:defRPr/>
                  </a:pPr>
                  <a:r>
                    <a:rPr lang="en-US" sz="1373" kern="0" spc="-49" dirty="0">
                      <a:solidFill>
                        <a:srgbClr val="FFFFFF"/>
                      </a:solidFill>
                      <a:latin typeface="Segoe UI"/>
                    </a:rPr>
                    <a:t>Site A</a:t>
                  </a:r>
                </a:p>
              </p:txBody>
            </p:sp>
            <p:sp>
              <p:nvSpPr>
                <p:cNvPr id="196" name="TextBox 124"/>
                <p:cNvSpPr txBox="1"/>
                <p:nvPr/>
              </p:nvSpPr>
              <p:spPr>
                <a:xfrm>
                  <a:off x="8504238" y="2206071"/>
                  <a:ext cx="1403184" cy="481426"/>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 </a:t>
                  </a:r>
                </a:p>
                <a:p>
                  <a:pPr algn="ctr" defTabSz="914462">
                    <a:defRPr/>
                  </a:pPr>
                  <a:r>
                    <a:rPr lang="en-US" sz="1177" dirty="0">
                      <a:solidFill>
                        <a:srgbClr val="FFFFFF"/>
                      </a:solidFill>
                      <a:latin typeface="Segoe UI"/>
                    </a:rPr>
                    <a:t>Replication</a:t>
                  </a:r>
                </a:p>
              </p:txBody>
            </p:sp>
            <p:cxnSp>
              <p:nvCxnSpPr>
                <p:cNvPr id="197" name="Elbow Connector 196"/>
                <p:cNvCxnSpPr/>
                <p:nvPr/>
              </p:nvCxnSpPr>
              <p:spPr>
                <a:xfrm flipV="1">
                  <a:off x="8809037" y="2690473"/>
                  <a:ext cx="1229025" cy="7158"/>
                </a:xfrm>
                <a:prstGeom prst="bentConnector3">
                  <a:avLst>
                    <a:gd name="adj1" fmla="val 50000"/>
                  </a:avLst>
                </a:prstGeom>
                <a:ln w="38100"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TextBox 124"/>
                <p:cNvSpPr txBox="1"/>
                <p:nvPr/>
              </p:nvSpPr>
              <p:spPr>
                <a:xfrm>
                  <a:off x="8467118" y="2552711"/>
                  <a:ext cx="1403184" cy="481426"/>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177" dirty="0">
                      <a:solidFill>
                        <a:srgbClr val="FFFFFF"/>
                      </a:solidFill>
                      <a:latin typeface="Segoe UI"/>
                    </a:rPr>
                    <a:t> </a:t>
                  </a:r>
                </a:p>
                <a:p>
                  <a:pPr algn="ctr" defTabSz="914462">
                    <a:defRPr/>
                  </a:pPr>
                  <a:r>
                    <a:rPr lang="en-US" sz="1177" dirty="0">
                      <a:solidFill>
                        <a:srgbClr val="FFFFFF"/>
                      </a:solidFill>
                      <a:latin typeface="Segoe UI"/>
                    </a:rPr>
                    <a:t>Recovery</a:t>
                  </a:r>
                </a:p>
              </p:txBody>
            </p:sp>
            <p:cxnSp>
              <p:nvCxnSpPr>
                <p:cNvPr id="201" name="Elbow Connector 200"/>
                <p:cNvCxnSpPr/>
                <p:nvPr/>
              </p:nvCxnSpPr>
              <p:spPr>
                <a:xfrm flipH="1" flipV="1">
                  <a:off x="8771917" y="3037113"/>
                  <a:ext cx="1229025" cy="7158"/>
                </a:xfrm>
                <a:prstGeom prst="bentConnector3">
                  <a:avLst>
                    <a:gd name="adj1" fmla="val 50000"/>
                  </a:avLst>
                </a:prstGeom>
                <a:ln w="38100"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flipH="1" flipV="1">
                  <a:off x="8526609" y="4299065"/>
                  <a:ext cx="1229025" cy="7158"/>
                </a:xfrm>
                <a:prstGeom prst="bentConnector3">
                  <a:avLst>
                    <a:gd name="adj1" fmla="val 50000"/>
                  </a:avLst>
                </a:prstGeom>
                <a:ln w="38100"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02" name="TextBox 12"/>
              <p:cNvSpPr txBox="1">
                <a:spLocks noChangeArrowheads="1"/>
              </p:cNvSpPr>
              <p:nvPr/>
            </p:nvSpPr>
            <p:spPr bwMode="auto">
              <a:xfrm>
                <a:off x="3754456" y="3393176"/>
                <a:ext cx="1247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896480">
                  <a:lnSpc>
                    <a:spcPct val="100000"/>
                  </a:lnSpc>
                  <a:spcBef>
                    <a:spcPct val="0"/>
                  </a:spcBef>
                  <a:buNone/>
                  <a:defRPr/>
                </a:pPr>
                <a:r>
                  <a:rPr lang="en-US" altLang="en-US" sz="1177" b="1" kern="0" dirty="0">
                    <a:solidFill>
                      <a:srgbClr val="FFFFFF"/>
                    </a:solidFill>
                    <a:latin typeface="Segoe UI Light"/>
                    <a:cs typeface="Segoe UI" panose="020B0502040204020203" pitchFamily="34" charset="0"/>
                  </a:rPr>
                  <a:t>Microsoft Azure</a:t>
                </a:r>
              </a:p>
            </p:txBody>
          </p:sp>
        </p:grpSp>
        <p:sp>
          <p:nvSpPr>
            <p:cNvPr id="204" name="TextBox 12"/>
            <p:cNvSpPr txBox="1">
              <a:spLocks noChangeArrowheads="1"/>
            </p:cNvSpPr>
            <p:nvPr/>
          </p:nvSpPr>
          <p:spPr bwMode="auto">
            <a:xfrm>
              <a:off x="10024510" y="2858551"/>
              <a:ext cx="1247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896480">
                <a:lnSpc>
                  <a:spcPct val="100000"/>
                </a:lnSpc>
                <a:spcBef>
                  <a:spcPct val="0"/>
                </a:spcBef>
                <a:buNone/>
                <a:defRPr/>
              </a:pPr>
              <a:r>
                <a:rPr lang="en-US" altLang="en-US" sz="1177" b="1" kern="0" dirty="0">
                  <a:solidFill>
                    <a:srgbClr val="FFFFFF"/>
                  </a:solidFill>
                  <a:latin typeface="Segoe UI Light"/>
                  <a:cs typeface="Segoe UI" panose="020B0502040204020203" pitchFamily="34" charset="0"/>
                </a:rPr>
                <a:t>Microsoft Azure</a:t>
              </a:r>
            </a:p>
          </p:txBody>
        </p:sp>
      </p:grpSp>
      <p:grpSp>
        <p:nvGrpSpPr>
          <p:cNvPr id="191" name="Group 190"/>
          <p:cNvGrpSpPr/>
          <p:nvPr/>
        </p:nvGrpSpPr>
        <p:grpSpPr>
          <a:xfrm>
            <a:off x="353125" y="4767908"/>
            <a:ext cx="8290578" cy="1947984"/>
            <a:chOff x="244999" y="534031"/>
            <a:chExt cx="8456822" cy="1987045"/>
          </a:xfrm>
        </p:grpSpPr>
        <p:sp>
          <p:nvSpPr>
            <p:cNvPr id="192" name="Rounded Rectangle 191"/>
            <p:cNvSpPr/>
            <p:nvPr/>
          </p:nvSpPr>
          <p:spPr bwMode="auto">
            <a:xfrm>
              <a:off x="315311" y="1159113"/>
              <a:ext cx="1907646" cy="1266241"/>
            </a:xfrm>
            <a:prstGeom prst="roundRect">
              <a:avLst>
                <a:gd name="adj" fmla="val 6829"/>
              </a:avLst>
            </a:prstGeom>
            <a:noFill/>
            <a:ln>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85" fontAlgn="base">
                <a:lnSpc>
                  <a:spcPct val="90000"/>
                </a:lnSpc>
                <a:spcBef>
                  <a:spcPct val="0"/>
                </a:spcBef>
                <a:spcAft>
                  <a:spcPct val="0"/>
                </a:spcAft>
                <a:defRPr/>
              </a:pPr>
              <a:endParaRPr lang="en-US" sz="1961" kern="0" spc="-49" dirty="0">
                <a:solidFill>
                  <a:srgbClr val="FFFFFF"/>
                </a:solidFill>
                <a:latin typeface="Segoe UI"/>
              </a:endParaRPr>
            </a:p>
          </p:txBody>
        </p:sp>
        <p:sp>
          <p:nvSpPr>
            <p:cNvPr id="199" name="TextBox 198"/>
            <p:cNvSpPr txBox="1"/>
            <p:nvPr/>
          </p:nvSpPr>
          <p:spPr>
            <a:xfrm>
              <a:off x="244999" y="534031"/>
              <a:ext cx="3851054" cy="572464"/>
            </a:xfrm>
            <a:prstGeom prst="rect">
              <a:avLst/>
            </a:prstGeom>
            <a:noFill/>
          </p:spPr>
          <p:txBody>
            <a:bodyPr wrap="none" lIns="179285" tIns="143428" rIns="179285" bIns="143428" rtlCol="0">
              <a:spAutoFit/>
            </a:bodyPr>
            <a:lstStyle/>
            <a:p>
              <a:pPr defTabSz="896480">
                <a:lnSpc>
                  <a:spcPct val="90000"/>
                </a:lnSpc>
                <a:defRPr/>
              </a:pPr>
              <a:r>
                <a:rPr lang="en-US" sz="1961" kern="0" spc="-49" dirty="0">
                  <a:solidFill>
                    <a:srgbClr val="FFFFFF"/>
                  </a:solidFill>
                  <a:latin typeface="Segoe UI"/>
                </a:rPr>
                <a:t>Development / Test (SharePoint)</a:t>
              </a:r>
            </a:p>
          </p:txBody>
        </p:sp>
        <p:grpSp>
          <p:nvGrpSpPr>
            <p:cNvPr id="206" name="Group 205"/>
            <p:cNvGrpSpPr/>
            <p:nvPr/>
          </p:nvGrpSpPr>
          <p:grpSpPr>
            <a:xfrm>
              <a:off x="2233176" y="1427288"/>
              <a:ext cx="1424334" cy="282118"/>
              <a:chOff x="1190431" y="1427288"/>
              <a:chExt cx="1667085" cy="282118"/>
            </a:xfrm>
          </p:grpSpPr>
          <p:cxnSp>
            <p:nvCxnSpPr>
              <p:cNvPr id="231" name="Straight Arrow Connector 230"/>
              <p:cNvCxnSpPr/>
              <p:nvPr/>
            </p:nvCxnSpPr>
            <p:spPr>
              <a:xfrm flipV="1">
                <a:off x="1215670" y="1427288"/>
                <a:ext cx="1641846" cy="20871"/>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H="1" flipV="1">
                <a:off x="1190431" y="1668162"/>
                <a:ext cx="1620257" cy="6837"/>
              </a:xfrm>
              <a:prstGeom prst="straightConnector1">
                <a:avLst/>
              </a:prstGeom>
              <a:ln w="38100" cap="rnd">
                <a:solidFill>
                  <a:schemeClr val="accent1">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124"/>
              <p:cNvSpPr txBox="1"/>
              <p:nvPr/>
            </p:nvSpPr>
            <p:spPr>
              <a:xfrm>
                <a:off x="1698090" y="1428035"/>
                <a:ext cx="958674" cy="281371"/>
              </a:xfrm>
              <a:prstGeom prst="rect">
                <a:avLst/>
              </a:prstGeom>
              <a:noFill/>
            </p:spPr>
            <p:txBody>
              <a:bodyPr wrap="square" lIns="108830" tIns="54414" rIns="108830" bIns="54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62">
                  <a:defRPr/>
                </a:pPr>
                <a:r>
                  <a:rPr lang="en-US" sz="1079" dirty="0">
                    <a:solidFill>
                      <a:srgbClr val="FFFFFF"/>
                    </a:solidFill>
                    <a:latin typeface="Segoe UI"/>
                  </a:rPr>
                  <a:t>VPN</a:t>
                </a:r>
              </a:p>
            </p:txBody>
          </p:sp>
        </p:grpSp>
        <p:grpSp>
          <p:nvGrpSpPr>
            <p:cNvPr id="207" name="Group 206"/>
            <p:cNvGrpSpPr/>
            <p:nvPr/>
          </p:nvGrpSpPr>
          <p:grpSpPr>
            <a:xfrm>
              <a:off x="7675014" y="1634444"/>
              <a:ext cx="1026807" cy="703450"/>
              <a:chOff x="7913409" y="4913546"/>
              <a:chExt cx="1203006" cy="824160"/>
            </a:xfrm>
          </p:grpSpPr>
          <p:sp>
            <p:nvSpPr>
              <p:cNvPr id="222" name="Rectangle 221"/>
              <p:cNvSpPr/>
              <p:nvPr/>
            </p:nvSpPr>
            <p:spPr>
              <a:xfrm>
                <a:off x="7913409" y="5467264"/>
                <a:ext cx="1203006" cy="27044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818" fontAlgn="base">
                  <a:lnSpc>
                    <a:spcPct val="90000"/>
                  </a:lnSpc>
                  <a:spcBef>
                    <a:spcPct val="0"/>
                  </a:spcBef>
                  <a:spcAft>
                    <a:spcPct val="0"/>
                  </a:spcAft>
                  <a:defRPr/>
                </a:pPr>
                <a:r>
                  <a:rPr lang="en-US" sz="981" kern="0" spc="-48" dirty="0">
                    <a:solidFill>
                      <a:srgbClr val="FFFFFF"/>
                    </a:solidFill>
                    <a:latin typeface="Segoe UI Light"/>
                  </a:rPr>
                  <a:t>Remote Users</a:t>
                </a:r>
              </a:p>
            </p:txBody>
          </p:sp>
          <p:grpSp>
            <p:nvGrpSpPr>
              <p:cNvPr id="223" name="Group 222"/>
              <p:cNvGrpSpPr/>
              <p:nvPr/>
            </p:nvGrpSpPr>
            <p:grpSpPr>
              <a:xfrm>
                <a:off x="8524870" y="4913546"/>
                <a:ext cx="502644" cy="565955"/>
                <a:chOff x="7335907" y="6312007"/>
                <a:chExt cx="498088" cy="560830"/>
              </a:xfrm>
            </p:grpSpPr>
            <p:sp>
              <p:nvSpPr>
                <p:cNvPr id="228" name="Oval 227"/>
                <p:cNvSpPr>
                  <a:spLocks noChangeArrowheads="1"/>
                </p:cNvSpPr>
                <p:nvPr/>
              </p:nvSpPr>
              <p:spPr bwMode="auto">
                <a:xfrm>
                  <a:off x="7649029" y="6312007"/>
                  <a:ext cx="138181" cy="126607"/>
                </a:xfrm>
                <a:prstGeom prst="ellipse">
                  <a:avLst/>
                </a:prstGeom>
                <a:solidFill>
                  <a:schemeClr val="accent1">
                    <a:lumMod val="60000"/>
                    <a:lumOff val="4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sp>
              <p:nvSpPr>
                <p:cNvPr id="229" name="Freeform 228"/>
                <p:cNvSpPr>
                  <a:spLocks/>
                </p:cNvSpPr>
                <p:nvPr/>
              </p:nvSpPr>
              <p:spPr bwMode="auto">
                <a:xfrm>
                  <a:off x="7602244" y="6450484"/>
                  <a:ext cx="231751" cy="422353"/>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lumMod val="60000"/>
                    <a:lumOff val="4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sp>
              <p:nvSpPr>
                <p:cNvPr id="230" name="Freeform 229"/>
                <p:cNvSpPr>
                  <a:spLocks noEditPoints="1"/>
                </p:cNvSpPr>
                <p:nvPr/>
              </p:nvSpPr>
              <p:spPr bwMode="auto">
                <a:xfrm>
                  <a:off x="7335907" y="6513123"/>
                  <a:ext cx="254472" cy="191720"/>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accent1">
                    <a:lumMod val="60000"/>
                    <a:lumOff val="40000"/>
                  </a:schemeClr>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9590">
                    <a:defRPr/>
                  </a:pPr>
                  <a:endParaRPr lang="en-US" sz="981" kern="0" dirty="0">
                    <a:solidFill>
                      <a:srgbClr val="FFFFFF"/>
                    </a:solidFill>
                    <a:latin typeface="Segoe UI Light"/>
                  </a:endParaRPr>
                </a:p>
              </p:txBody>
            </p:sp>
          </p:grpSp>
          <p:grpSp>
            <p:nvGrpSpPr>
              <p:cNvPr id="224" name="Group 223"/>
              <p:cNvGrpSpPr/>
              <p:nvPr/>
            </p:nvGrpSpPr>
            <p:grpSpPr>
              <a:xfrm>
                <a:off x="7990936" y="4913552"/>
                <a:ext cx="502644" cy="565955"/>
                <a:chOff x="7335907" y="4810719"/>
                <a:chExt cx="498088" cy="560830"/>
              </a:xfrm>
            </p:grpSpPr>
            <p:sp>
              <p:nvSpPr>
                <p:cNvPr id="225" name="Oval 224"/>
                <p:cNvSpPr>
                  <a:spLocks noChangeArrowheads="1"/>
                </p:cNvSpPr>
                <p:nvPr/>
              </p:nvSpPr>
              <p:spPr bwMode="auto">
                <a:xfrm>
                  <a:off x="7649029" y="4810719"/>
                  <a:ext cx="138181" cy="126607"/>
                </a:xfrm>
                <a:prstGeom prst="ellipse">
                  <a:avLst/>
                </a:prstGeom>
                <a:solidFill>
                  <a:schemeClr val="accent1">
                    <a:lumMod val="60000"/>
                    <a:lumOff val="4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sp>
              <p:nvSpPr>
                <p:cNvPr id="226" name="Freeform 225"/>
                <p:cNvSpPr>
                  <a:spLocks/>
                </p:cNvSpPr>
                <p:nvPr/>
              </p:nvSpPr>
              <p:spPr bwMode="auto">
                <a:xfrm>
                  <a:off x="7602244" y="4949196"/>
                  <a:ext cx="231751" cy="422353"/>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lumMod val="60000"/>
                    <a:lumOff val="4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sp>
              <p:nvSpPr>
                <p:cNvPr id="227" name="Freeform 226"/>
                <p:cNvSpPr>
                  <a:spLocks noEditPoints="1"/>
                </p:cNvSpPr>
                <p:nvPr/>
              </p:nvSpPr>
              <p:spPr bwMode="auto">
                <a:xfrm>
                  <a:off x="7335907" y="5011835"/>
                  <a:ext cx="254472" cy="191720"/>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accent1">
                    <a:lumMod val="60000"/>
                    <a:lumOff val="40000"/>
                  </a:schemeClr>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9590">
                    <a:defRPr/>
                  </a:pPr>
                  <a:endParaRPr lang="en-US" sz="981" kern="0" dirty="0">
                    <a:solidFill>
                      <a:srgbClr val="FFFFFF"/>
                    </a:solidFill>
                    <a:latin typeface="Segoe UI Light"/>
                  </a:endParaRPr>
                </a:p>
              </p:txBody>
            </p:sp>
          </p:grpSp>
        </p:grpSp>
        <p:cxnSp>
          <p:nvCxnSpPr>
            <p:cNvPr id="208" name="Straight Arrow Connector 207"/>
            <p:cNvCxnSpPr>
              <a:endCxn id="227" idx="7"/>
            </p:cNvCxnSpPr>
            <p:nvPr/>
          </p:nvCxnSpPr>
          <p:spPr>
            <a:xfrm flipV="1">
              <a:off x="6947224" y="1894832"/>
              <a:ext cx="826711" cy="7087"/>
            </a:xfrm>
            <a:prstGeom prst="straightConnector1">
              <a:avLst/>
            </a:prstGeom>
            <a:ln w="38100" cap="rnd">
              <a:solidFill>
                <a:schemeClr val="accent1">
                  <a:lumMod val="60000"/>
                  <a:lumOff val="4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9" name="Picture 20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57967" y="2109587"/>
              <a:ext cx="841691" cy="221050"/>
            </a:xfrm>
            <a:prstGeom prst="rect">
              <a:avLst/>
            </a:prstGeom>
          </p:spPr>
        </p:pic>
        <p:pic>
          <p:nvPicPr>
            <p:cNvPr id="210" name="Picture 209"/>
            <p:cNvPicPr>
              <a:picLocks noChangeAspect="1"/>
            </p:cNvPicPr>
            <p:nvPr/>
          </p:nvPicPr>
          <p:blipFill>
            <a:blip r:embed="rId11"/>
            <a:stretch>
              <a:fillRect/>
            </a:stretch>
          </p:blipFill>
          <p:spPr>
            <a:xfrm>
              <a:off x="1120413" y="1936129"/>
              <a:ext cx="465482" cy="168159"/>
            </a:xfrm>
            <a:prstGeom prst="rect">
              <a:avLst/>
            </a:prstGeom>
          </p:spPr>
        </p:pic>
        <p:pic>
          <p:nvPicPr>
            <p:cNvPr id="211" name="Picture 210"/>
            <p:cNvPicPr>
              <a:picLocks noChangeAspect="1"/>
            </p:cNvPicPr>
            <p:nvPr/>
          </p:nvPicPr>
          <p:blipFill>
            <a:blip r:embed="rId1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72408" y="693057"/>
              <a:ext cx="3405449" cy="1828019"/>
            </a:xfrm>
            <a:prstGeom prst="rect">
              <a:avLst/>
            </a:prstGeom>
            <a:noFill/>
          </p:spPr>
        </p:pic>
        <p:sp>
          <p:nvSpPr>
            <p:cNvPr id="212" name="Rectangle 211"/>
            <p:cNvSpPr/>
            <p:nvPr/>
          </p:nvSpPr>
          <p:spPr>
            <a:xfrm>
              <a:off x="470546" y="2205489"/>
              <a:ext cx="583380"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818" fontAlgn="base">
                <a:lnSpc>
                  <a:spcPct val="90000"/>
                </a:lnSpc>
                <a:spcBef>
                  <a:spcPct val="0"/>
                </a:spcBef>
                <a:spcAft>
                  <a:spcPct val="0"/>
                </a:spcAft>
                <a:defRPr/>
              </a:pPr>
              <a:r>
                <a:rPr lang="en-US" sz="981" kern="0" spc="-48" dirty="0">
                  <a:solidFill>
                    <a:srgbClr val="FFFFFF"/>
                  </a:solidFill>
                  <a:latin typeface="Segoe UI Light"/>
                </a:rPr>
                <a:t>Admin</a:t>
              </a:r>
            </a:p>
          </p:txBody>
        </p:sp>
        <p:grpSp>
          <p:nvGrpSpPr>
            <p:cNvPr id="213" name="Group 212"/>
            <p:cNvGrpSpPr/>
            <p:nvPr/>
          </p:nvGrpSpPr>
          <p:grpSpPr>
            <a:xfrm>
              <a:off x="634324" y="1900885"/>
              <a:ext cx="301592" cy="309840"/>
              <a:chOff x="4176546" y="874102"/>
              <a:chExt cx="301592" cy="309840"/>
            </a:xfrm>
          </p:grpSpPr>
          <p:sp>
            <p:nvSpPr>
              <p:cNvPr id="218" name="Freeform 217"/>
              <p:cNvSpPr>
                <a:spLocks noEditPoints="1"/>
              </p:cNvSpPr>
              <p:nvPr/>
            </p:nvSpPr>
            <p:spPr bwMode="auto">
              <a:xfrm>
                <a:off x="4328336" y="942852"/>
                <a:ext cx="149802" cy="112860"/>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9590">
                  <a:defRPr/>
                </a:pPr>
                <a:endParaRPr lang="en-US" sz="981" kern="0" dirty="0">
                  <a:solidFill>
                    <a:srgbClr val="FFFFFF"/>
                  </a:solidFill>
                  <a:latin typeface="Segoe UI Light"/>
                </a:endParaRPr>
              </a:p>
            </p:txBody>
          </p:sp>
          <p:grpSp>
            <p:nvGrpSpPr>
              <p:cNvPr id="219" name="Group 218"/>
              <p:cNvGrpSpPr/>
              <p:nvPr/>
            </p:nvGrpSpPr>
            <p:grpSpPr>
              <a:xfrm>
                <a:off x="4176546" y="874102"/>
                <a:ext cx="128036" cy="309840"/>
                <a:chOff x="4176545" y="700879"/>
                <a:chExt cx="199617" cy="483063"/>
              </a:xfrm>
            </p:grpSpPr>
            <p:sp>
              <p:nvSpPr>
                <p:cNvPr id="220" name="Oval 219"/>
                <p:cNvSpPr>
                  <a:spLocks noChangeArrowheads="1"/>
                </p:cNvSpPr>
                <p:nvPr/>
              </p:nvSpPr>
              <p:spPr bwMode="auto">
                <a:xfrm>
                  <a:off x="4216843" y="700879"/>
                  <a:ext cx="119021" cy="109051"/>
                </a:xfrm>
                <a:prstGeom prst="ellipse">
                  <a:avLst/>
                </a:prstGeom>
                <a:solidFill>
                  <a:schemeClr val="bg1">
                    <a:lumMod val="5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sp>
              <p:nvSpPr>
                <p:cNvPr id="221" name="Freeform 220"/>
                <p:cNvSpPr>
                  <a:spLocks/>
                </p:cNvSpPr>
                <p:nvPr/>
              </p:nvSpPr>
              <p:spPr bwMode="auto">
                <a:xfrm>
                  <a:off x="4176545" y="820154"/>
                  <a:ext cx="199617" cy="363788"/>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lumMod val="50000"/>
                  </a:schemeClr>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46">
                    <a:defRPr/>
                  </a:pPr>
                  <a:endParaRPr lang="en-US" sz="981" kern="0" dirty="0">
                    <a:solidFill>
                      <a:srgbClr val="FFFFFF"/>
                    </a:solidFill>
                    <a:latin typeface="Segoe UI Light"/>
                  </a:endParaRPr>
                </a:p>
              </p:txBody>
            </p:sp>
          </p:grpSp>
        </p:grpSp>
        <p:grpSp>
          <p:nvGrpSpPr>
            <p:cNvPr id="214" name="Group 213"/>
            <p:cNvGrpSpPr/>
            <p:nvPr/>
          </p:nvGrpSpPr>
          <p:grpSpPr>
            <a:xfrm>
              <a:off x="538752" y="1202432"/>
              <a:ext cx="1196628" cy="638364"/>
              <a:chOff x="494706" y="2722580"/>
              <a:chExt cx="1891596" cy="1009110"/>
            </a:xfrm>
          </p:grpSpPr>
          <p:sp>
            <p:nvSpPr>
              <p:cNvPr id="215" name="Rectangle 214"/>
              <p:cNvSpPr/>
              <p:nvPr/>
            </p:nvSpPr>
            <p:spPr>
              <a:xfrm>
                <a:off x="687378" y="3512754"/>
                <a:ext cx="1698924" cy="218936"/>
              </a:xfrm>
              <a:prstGeom prst="rect">
                <a:avLst/>
              </a:prstGeom>
              <a:ln>
                <a:noFill/>
              </a:ln>
            </p:spPr>
            <p:txBody>
              <a:bodyPr wrap="square" lIns="0" tIns="0" rIns="0" bIns="0" anchor="ctr">
                <a:spAutoFit/>
              </a:bodyPr>
              <a:lstStyle/>
              <a:p>
                <a:pPr algn="ctr" defTabSz="1074991" fontAlgn="base">
                  <a:spcBef>
                    <a:spcPts val="1412"/>
                  </a:spcBef>
                  <a:spcAft>
                    <a:spcPct val="0"/>
                  </a:spcAft>
                  <a:defRPr/>
                </a:pPr>
                <a:r>
                  <a:rPr lang="en-US" sz="882" kern="0" dirty="0">
                    <a:ln>
                      <a:solidFill>
                        <a:srgbClr val="FFFFFF">
                          <a:alpha val="0"/>
                        </a:srgbClr>
                      </a:solidFill>
                    </a:ln>
                    <a:solidFill>
                      <a:srgbClr val="FFFFFF"/>
                    </a:solidFill>
                    <a:latin typeface="Segoe UI"/>
                  </a:rPr>
                  <a:t>Active Directory</a:t>
                </a:r>
              </a:p>
            </p:txBody>
          </p:sp>
          <p:pic>
            <p:nvPicPr>
              <p:cNvPr id="216" name="Picture 215"/>
              <p:cNvPicPr>
                <a:picLocks noChangeAspect="1"/>
              </p:cNvPicPr>
              <p:nvPr/>
            </p:nvPicPr>
            <p:blipFill>
              <a:blip r:embed="rId13" cstate="email">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1050551" y="2722580"/>
                <a:ext cx="790786" cy="569933"/>
              </a:xfrm>
              <a:prstGeom prst="rect">
                <a:avLst/>
              </a:prstGeom>
            </p:spPr>
          </p:pic>
          <p:pic>
            <p:nvPicPr>
              <p:cNvPr id="217" name="Picture 216"/>
              <p:cNvPicPr>
                <a:picLocks noChangeAspect="1"/>
              </p:cNvPicPr>
              <p:nvPr/>
            </p:nvPicPr>
            <p:blipFill>
              <a:blip r:embed="rId15" cstate="email">
                <a:duotone>
                  <a:prstClr val="black"/>
                  <a:schemeClr val="bg1">
                    <a:lumMod val="10000"/>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4706" y="3209954"/>
                <a:ext cx="1838351" cy="469446"/>
              </a:xfrm>
              <a:prstGeom prst="rect">
                <a:avLst/>
              </a:prstGeom>
            </p:spPr>
          </p:pic>
        </p:grpSp>
      </p:grpSp>
    </p:spTree>
    <p:extLst>
      <p:ext uri="{BB962C8B-B14F-4D97-AF65-F5344CB8AC3E}">
        <p14:creationId xmlns:p14="http://schemas.microsoft.com/office/powerpoint/2010/main" val="45931401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anim calcmode="lin" valueType="num">
                                      <p:cBhvr>
                                        <p:cTn id="15" dur="500" fill="hold"/>
                                        <p:tgtEl>
                                          <p:spTgt spid="191"/>
                                        </p:tgtEl>
                                        <p:attrNameLst>
                                          <p:attrName>ppt_x</p:attrName>
                                        </p:attrNameLst>
                                      </p:cBhvr>
                                      <p:tavLst>
                                        <p:tav tm="0">
                                          <p:val>
                                            <p:strVal val="#ppt_x"/>
                                          </p:val>
                                        </p:tav>
                                        <p:tav tm="100000">
                                          <p:val>
                                            <p:strVal val="#ppt_x"/>
                                          </p:val>
                                        </p:tav>
                                      </p:tavLst>
                                    </p:anim>
                                    <p:anim calcmode="lin" valueType="num">
                                      <p:cBhvr>
                                        <p:cTn id="16" dur="500" fill="hold"/>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84" name="think-cell Slide" r:id="rId8" imgW="378" imgH="377" progId="TCLayout.ActiveDocument.1">
                  <p:embed/>
                </p:oleObj>
              </mc:Choice>
              <mc:Fallback>
                <p:oleObj name="think-cell Slide" r:id="rId8" imgW="378" imgH="377" progId="TCLayout.ActiveDocument.1">
                  <p:embed/>
                  <p:pic>
                    <p:nvPicPr>
                      <p:cNvPr id="26" name="Object 25"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Protecting your Datacenter with Azure</a:t>
            </a:r>
            <a:endParaRPr lang="en-IN" dirty="0"/>
          </a:p>
        </p:txBody>
      </p:sp>
      <p:sp>
        <p:nvSpPr>
          <p:cNvPr id="55" name="Rectangle 54"/>
          <p:cNvSpPr/>
          <p:nvPr>
            <p:custDataLst>
              <p:tags r:id="rId3"/>
            </p:custDataLst>
          </p:nvPr>
        </p:nvSpPr>
        <p:spPr>
          <a:xfrm>
            <a:off x="8167825" y="1295401"/>
            <a:ext cx="3679479" cy="3505200"/>
          </a:xfrm>
          <a:prstGeom prst="rect">
            <a:avLst/>
          </a:prstGeom>
          <a:solidFill>
            <a:schemeClr val="tx2"/>
          </a:solidFill>
          <a:ln w="25400" cap="flat" cmpd="sng" algn="ctr">
            <a:noFill/>
            <a:prstDash val="solid"/>
          </a:ln>
          <a:effectLst/>
        </p:spPr>
        <p:txBody>
          <a:bodyPr lIns="731520" tIns="91440" rIns="9144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IN" sz="3600" kern="0" dirty="0">
                <a:solidFill>
                  <a:prstClr val="white"/>
                </a:solidFill>
                <a:latin typeface="Segoe UI Light"/>
                <a:cs typeface="Segoe UI Semibold" panose="020B0702040204020203" pitchFamily="34" charset="0"/>
              </a:rPr>
              <a:t>High Availability</a:t>
            </a: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796070"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custDataLst>
              <p:tags r:id="rId4"/>
            </p:custDataLst>
          </p:nvPr>
        </p:nvSpPr>
        <p:spPr>
          <a:xfrm>
            <a:off x="282689"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IN" sz="3600" kern="0" dirty="0">
                <a:solidFill>
                  <a:prstClr val="white"/>
                </a:solidFill>
                <a:latin typeface="Segoe UI Light"/>
                <a:cs typeface="Segoe UI Semibold" panose="020B0702040204020203" pitchFamily="34" charset="0"/>
              </a:rPr>
              <a:t>Backup</a:t>
            </a: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901698"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custDataLst>
              <p:tags r:id="rId5"/>
            </p:custDataLst>
          </p:nvPr>
        </p:nvSpPr>
        <p:spPr>
          <a:xfrm>
            <a:off x="4225257"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US" sz="3600" kern="0" dirty="0">
                <a:solidFill>
                  <a:prstClr val="white"/>
                </a:solidFill>
                <a:latin typeface="Segoe UI Light"/>
                <a:cs typeface="Segoe UI Semibold" panose="020B0702040204020203" pitchFamily="34" charset="0"/>
              </a:rPr>
              <a:t>Business Continuity &amp; Disaster Recovery</a:t>
            </a:r>
            <a:endParaRPr kumimoji="0" lang="en-US"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62" name="Rectangle 61"/>
          <p:cNvSpPr/>
          <p:nvPr/>
        </p:nvSpPr>
        <p:spPr>
          <a:xfrm>
            <a:off x="4284249"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844266"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7" name="Content Placeholder 2"/>
          <p:cNvSpPr txBox="1">
            <a:spLocks/>
          </p:cNvSpPr>
          <p:nvPr/>
        </p:nvSpPr>
        <p:spPr>
          <a:xfrm>
            <a:off x="282689" y="5112024"/>
            <a:ext cx="2717514" cy="1304589"/>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0"/>
              </a:rPr>
              <a:t>Azure Backup</a:t>
            </a:r>
            <a:endParaRPr lang="en-US" sz="1200" dirty="0"/>
          </a:p>
          <a:p>
            <a:pPr>
              <a:buFont typeface="Wingdings" pitchFamily="2" charset="2"/>
              <a:buChar char="q"/>
            </a:pPr>
            <a:r>
              <a:rPr lang="en-US" sz="1200" dirty="0"/>
              <a:t> </a:t>
            </a:r>
            <a:r>
              <a:rPr lang="en-US" sz="1200" dirty="0">
                <a:hlinkClick r:id="rId11"/>
              </a:rPr>
              <a:t>Azure Marketplace</a:t>
            </a:r>
            <a:endParaRPr lang="en-US" sz="1200" dirty="0"/>
          </a:p>
        </p:txBody>
      </p:sp>
      <p:sp>
        <p:nvSpPr>
          <p:cNvPr id="31" name="Content Placeholder 2"/>
          <p:cNvSpPr txBox="1">
            <a:spLocks/>
          </p:cNvSpPr>
          <p:nvPr/>
        </p:nvSpPr>
        <p:spPr>
          <a:xfrm>
            <a:off x="8167825" y="5050050"/>
            <a:ext cx="3262176" cy="1428538"/>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2"/>
              </a:rPr>
              <a:t>DR and HA for applications built on Azure</a:t>
            </a:r>
            <a:endParaRPr lang="en-US" sz="1200" dirty="0"/>
          </a:p>
          <a:p>
            <a:pPr>
              <a:buFont typeface="Wingdings" pitchFamily="2" charset="2"/>
              <a:buChar char="q"/>
            </a:pPr>
            <a:r>
              <a:rPr lang="en-US" sz="1200" dirty="0"/>
              <a:t> </a:t>
            </a:r>
            <a:r>
              <a:rPr lang="en-US" sz="1200" dirty="0">
                <a:hlinkClick r:id="rId13"/>
              </a:rPr>
              <a:t>Azure Traffic Manager</a:t>
            </a:r>
            <a:endParaRPr lang="en-US" sz="1200" dirty="0"/>
          </a:p>
        </p:txBody>
      </p:sp>
      <p:sp>
        <p:nvSpPr>
          <p:cNvPr id="32" name="Content Placeholder 2"/>
          <p:cNvSpPr txBox="1">
            <a:spLocks/>
          </p:cNvSpPr>
          <p:nvPr/>
        </p:nvSpPr>
        <p:spPr>
          <a:xfrm>
            <a:off x="4284249" y="5182344"/>
            <a:ext cx="2717514" cy="1195147"/>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4"/>
              </a:rPr>
              <a:t>ASR Deployment Scenarios</a:t>
            </a:r>
            <a:endParaRPr lang="en-US" sz="1200" dirty="0"/>
          </a:p>
          <a:p>
            <a:pPr>
              <a:buFont typeface="Wingdings" pitchFamily="2" charset="2"/>
              <a:buChar char="q"/>
            </a:pPr>
            <a:r>
              <a:rPr lang="en-US" sz="1200" dirty="0"/>
              <a:t> </a:t>
            </a:r>
            <a:r>
              <a:rPr lang="en-US" sz="1200" dirty="0">
                <a:hlinkClick r:id="rId15"/>
              </a:rPr>
              <a:t>ASR Capacity Planner</a:t>
            </a:r>
            <a:endParaRPr lang="en-US" sz="1200" dirty="0"/>
          </a:p>
        </p:txBody>
      </p:sp>
      <p:sp>
        <p:nvSpPr>
          <p:cNvPr id="29" name="Freeform 74"/>
          <p:cNvSpPr>
            <a:spLocks noEditPoints="1"/>
          </p:cNvSpPr>
          <p:nvPr/>
        </p:nvSpPr>
        <p:spPr bwMode="black">
          <a:xfrm>
            <a:off x="2769177" y="3913944"/>
            <a:ext cx="815127" cy="719232"/>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a:p>
        </p:txBody>
      </p:sp>
      <p:grpSp>
        <p:nvGrpSpPr>
          <p:cNvPr id="30" name="Group 29"/>
          <p:cNvGrpSpPr/>
          <p:nvPr/>
        </p:nvGrpSpPr>
        <p:grpSpPr bwMode="black">
          <a:xfrm>
            <a:off x="6930736" y="3913943"/>
            <a:ext cx="727916" cy="719232"/>
            <a:chOff x="446088" y="3778250"/>
            <a:chExt cx="920750" cy="920750"/>
          </a:xfrm>
          <a:solidFill>
            <a:srgbClr val="FFFFFF"/>
          </a:solidFill>
        </p:grpSpPr>
        <p:sp>
          <p:nvSpPr>
            <p:cNvPr id="33" name="Freeform 29"/>
            <p:cNvSpPr>
              <a:spLocks noEditPoints="1"/>
            </p:cNvSpPr>
            <p:nvPr/>
          </p:nvSpPr>
          <p:spPr bwMode="black">
            <a:xfrm>
              <a:off x="446088" y="3778250"/>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89 h 518"/>
                <a:gd name="T20" fmla="*/ 289 w 518"/>
                <a:gd name="T21" fmla="*/ 482 h 518"/>
                <a:gd name="T22" fmla="*/ 228 w 518"/>
                <a:gd name="T23" fmla="*/ 482 h 518"/>
                <a:gd name="T24" fmla="*/ 36 w 518"/>
                <a:gd name="T25" fmla="*/ 289 h 518"/>
                <a:gd name="T26" fmla="*/ 36 w 518"/>
                <a:gd name="T27" fmla="*/ 228 h 518"/>
                <a:gd name="T28" fmla="*/ 228 w 518"/>
                <a:gd name="T29" fmla="*/ 36 h 518"/>
                <a:gd name="T30" fmla="*/ 290 w 518"/>
                <a:gd name="T31" fmla="*/ 36 h 518"/>
                <a:gd name="T32" fmla="*/ 482 w 518"/>
                <a:gd name="T33" fmla="*/ 228 h 518"/>
                <a:gd name="T34" fmla="*/ 482 w 518"/>
                <a:gd name="T35" fmla="*/ 28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89"/>
                  </a:moveTo>
                  <a:cubicBezTo>
                    <a:pt x="289" y="482"/>
                    <a:pt x="289" y="482"/>
                    <a:pt x="289" y="482"/>
                  </a:cubicBezTo>
                  <a:cubicBezTo>
                    <a:pt x="273" y="499"/>
                    <a:pt x="245" y="499"/>
                    <a:pt x="228" y="482"/>
                  </a:cubicBezTo>
                  <a:cubicBezTo>
                    <a:pt x="36" y="289"/>
                    <a:pt x="36" y="289"/>
                    <a:pt x="36" y="289"/>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8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34" name="Freeform 30"/>
            <p:cNvSpPr>
              <a:spLocks noEditPoints="1"/>
            </p:cNvSpPr>
            <p:nvPr/>
          </p:nvSpPr>
          <p:spPr bwMode="black">
            <a:xfrm>
              <a:off x="514350" y="3844925"/>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79 w 442"/>
                <a:gd name="T19" fmla="*/ 255 h 442"/>
                <a:gd name="T20" fmla="*/ 207 w 442"/>
                <a:gd name="T21" fmla="*/ 277 h 442"/>
                <a:gd name="T22" fmla="*/ 184 w 442"/>
                <a:gd name="T23" fmla="*/ 294 h 442"/>
                <a:gd name="T24" fmla="*/ 199 w 442"/>
                <a:gd name="T25" fmla="*/ 311 h 442"/>
                <a:gd name="T26" fmla="*/ 221 w 442"/>
                <a:gd name="T27" fmla="*/ 325 h 442"/>
                <a:gd name="T28" fmla="*/ 241 w 442"/>
                <a:gd name="T29" fmla="*/ 367 h 442"/>
                <a:gd name="T30" fmla="*/ 241 w 442"/>
                <a:gd name="T31" fmla="*/ 371 h 442"/>
                <a:gd name="T32" fmla="*/ 241 w 442"/>
                <a:gd name="T33" fmla="*/ 381 h 442"/>
                <a:gd name="T34" fmla="*/ 199 w 442"/>
                <a:gd name="T35" fmla="*/ 381 h 442"/>
                <a:gd name="T36" fmla="*/ 199 w 442"/>
                <a:gd name="T37" fmla="*/ 369 h 442"/>
                <a:gd name="T38" fmla="*/ 199 w 442"/>
                <a:gd name="T39" fmla="*/ 367 h 442"/>
                <a:gd name="T40" fmla="*/ 200 w 442"/>
                <a:gd name="T41" fmla="*/ 367 h 442"/>
                <a:gd name="T42" fmla="*/ 194 w 442"/>
                <a:gd name="T43" fmla="*/ 358 h 442"/>
                <a:gd name="T44" fmla="*/ 184 w 442"/>
                <a:gd name="T45" fmla="*/ 351 h 442"/>
                <a:gd name="T46" fmla="*/ 156 w 442"/>
                <a:gd name="T47" fmla="*/ 333 h 442"/>
                <a:gd name="T48" fmla="*/ 140 w 442"/>
                <a:gd name="T49" fmla="*/ 296 h 442"/>
                <a:gd name="T50" fmla="*/ 140 w 442"/>
                <a:gd name="T51" fmla="*/ 292 h 442"/>
                <a:gd name="T52" fmla="*/ 156 w 442"/>
                <a:gd name="T53" fmla="*/ 258 h 442"/>
                <a:gd name="T54" fmla="*/ 186 w 442"/>
                <a:gd name="T55" fmla="*/ 242 h 442"/>
                <a:gd name="T56" fmla="*/ 188 w 442"/>
                <a:gd name="T57" fmla="*/ 241 h 442"/>
                <a:gd name="T58" fmla="*/ 231 w 442"/>
                <a:gd name="T59" fmla="*/ 233 h 442"/>
                <a:gd name="T60" fmla="*/ 249 w 442"/>
                <a:gd name="T61" fmla="*/ 221 h 442"/>
                <a:gd name="T62" fmla="*/ 218 w 442"/>
                <a:gd name="T63" fmla="*/ 194 h 442"/>
                <a:gd name="T64" fmla="*/ 198 w 442"/>
                <a:gd name="T65" fmla="*/ 152 h 442"/>
                <a:gd name="T66" fmla="*/ 199 w 442"/>
                <a:gd name="T67" fmla="*/ 145 h 442"/>
                <a:gd name="T68" fmla="*/ 160 w 442"/>
                <a:gd name="T69" fmla="*/ 145 h 442"/>
                <a:gd name="T70" fmla="*/ 160 w 442"/>
                <a:gd name="T71" fmla="*/ 145 h 442"/>
                <a:gd name="T72" fmla="*/ 152 w 442"/>
                <a:gd name="T73" fmla="*/ 138 h 442"/>
                <a:gd name="T74" fmla="*/ 153 w 442"/>
                <a:gd name="T75" fmla="*/ 134 h 442"/>
                <a:gd name="T76" fmla="*/ 221 w 442"/>
                <a:gd name="T77" fmla="*/ 42 h 442"/>
                <a:gd name="T78" fmla="*/ 292 w 442"/>
                <a:gd name="T79" fmla="*/ 133 h 442"/>
                <a:gd name="T80" fmla="*/ 292 w 442"/>
                <a:gd name="T81" fmla="*/ 133 h 442"/>
                <a:gd name="T82" fmla="*/ 294 w 442"/>
                <a:gd name="T83" fmla="*/ 138 h 442"/>
                <a:gd name="T84" fmla="*/ 286 w 442"/>
                <a:gd name="T85" fmla="*/ 145 h 442"/>
                <a:gd name="T86" fmla="*/ 286 w 442"/>
                <a:gd name="T87" fmla="*/ 145 h 442"/>
                <a:gd name="T88" fmla="*/ 241 w 442"/>
                <a:gd name="T89" fmla="*/ 145 h 442"/>
                <a:gd name="T90" fmla="*/ 240 w 442"/>
                <a:gd name="T91" fmla="*/ 152 h 442"/>
                <a:gd name="T92" fmla="*/ 243 w 442"/>
                <a:gd name="T93" fmla="*/ 160 h 442"/>
                <a:gd name="T94" fmla="*/ 248 w 442"/>
                <a:gd name="T95" fmla="*/ 163 h 442"/>
                <a:gd name="T96" fmla="*/ 249 w 442"/>
                <a:gd name="T97" fmla="*/ 163 h 442"/>
                <a:gd name="T98" fmla="*/ 251 w 442"/>
                <a:gd name="T99" fmla="*/ 164 h 442"/>
                <a:gd name="T100" fmla="*/ 278 w 442"/>
                <a:gd name="T101" fmla="*/ 179 h 442"/>
                <a:gd name="T102" fmla="*/ 295 w 442"/>
                <a:gd name="T103" fmla="*/ 211 h 442"/>
                <a:gd name="T104" fmla="*/ 296 w 442"/>
                <a:gd name="T105" fmla="*/ 220 h 442"/>
                <a:gd name="T106" fmla="*/ 279 w 442"/>
                <a:gd name="T107" fmla="*/ 2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79" y="255"/>
                  </a:moveTo>
                  <a:cubicBezTo>
                    <a:pt x="257" y="276"/>
                    <a:pt x="207" y="277"/>
                    <a:pt x="207" y="277"/>
                  </a:cubicBezTo>
                  <a:cubicBezTo>
                    <a:pt x="207" y="277"/>
                    <a:pt x="185" y="277"/>
                    <a:pt x="184" y="294"/>
                  </a:cubicBezTo>
                  <a:cubicBezTo>
                    <a:pt x="183" y="303"/>
                    <a:pt x="193" y="308"/>
                    <a:pt x="199" y="311"/>
                  </a:cubicBezTo>
                  <a:cubicBezTo>
                    <a:pt x="199" y="311"/>
                    <a:pt x="212" y="317"/>
                    <a:pt x="221" y="325"/>
                  </a:cubicBezTo>
                  <a:cubicBezTo>
                    <a:pt x="229" y="333"/>
                    <a:pt x="241" y="346"/>
                    <a:pt x="241" y="367"/>
                  </a:cubicBezTo>
                  <a:cubicBezTo>
                    <a:pt x="241" y="368"/>
                    <a:pt x="241" y="370"/>
                    <a:pt x="241" y="371"/>
                  </a:cubicBezTo>
                  <a:cubicBezTo>
                    <a:pt x="241" y="381"/>
                    <a:pt x="241" y="381"/>
                    <a:pt x="241" y="381"/>
                  </a:cubicBezTo>
                  <a:cubicBezTo>
                    <a:pt x="199" y="381"/>
                    <a:pt x="199" y="381"/>
                    <a:pt x="199" y="381"/>
                  </a:cubicBezTo>
                  <a:cubicBezTo>
                    <a:pt x="199" y="369"/>
                    <a:pt x="199" y="369"/>
                    <a:pt x="199" y="369"/>
                  </a:cubicBezTo>
                  <a:cubicBezTo>
                    <a:pt x="199" y="367"/>
                    <a:pt x="199" y="367"/>
                    <a:pt x="199" y="367"/>
                  </a:cubicBezTo>
                  <a:cubicBezTo>
                    <a:pt x="199" y="367"/>
                    <a:pt x="200" y="367"/>
                    <a:pt x="200" y="367"/>
                  </a:cubicBezTo>
                  <a:cubicBezTo>
                    <a:pt x="200" y="366"/>
                    <a:pt x="198" y="362"/>
                    <a:pt x="194" y="358"/>
                  </a:cubicBezTo>
                  <a:cubicBezTo>
                    <a:pt x="190" y="354"/>
                    <a:pt x="186" y="352"/>
                    <a:pt x="184" y="351"/>
                  </a:cubicBezTo>
                  <a:cubicBezTo>
                    <a:pt x="174" y="347"/>
                    <a:pt x="165" y="341"/>
                    <a:pt x="156" y="333"/>
                  </a:cubicBezTo>
                  <a:cubicBezTo>
                    <a:pt x="147" y="324"/>
                    <a:pt x="140" y="311"/>
                    <a:pt x="140" y="296"/>
                  </a:cubicBezTo>
                  <a:cubicBezTo>
                    <a:pt x="140" y="294"/>
                    <a:pt x="140" y="293"/>
                    <a:pt x="140" y="292"/>
                  </a:cubicBezTo>
                  <a:cubicBezTo>
                    <a:pt x="141" y="279"/>
                    <a:pt x="147" y="266"/>
                    <a:pt x="156" y="258"/>
                  </a:cubicBezTo>
                  <a:cubicBezTo>
                    <a:pt x="165" y="250"/>
                    <a:pt x="176" y="245"/>
                    <a:pt x="186" y="242"/>
                  </a:cubicBezTo>
                  <a:cubicBezTo>
                    <a:pt x="188" y="241"/>
                    <a:pt x="188" y="241"/>
                    <a:pt x="188" y="241"/>
                  </a:cubicBezTo>
                  <a:cubicBezTo>
                    <a:pt x="231" y="233"/>
                    <a:pt x="231" y="233"/>
                    <a:pt x="231" y="233"/>
                  </a:cubicBezTo>
                  <a:cubicBezTo>
                    <a:pt x="231" y="233"/>
                    <a:pt x="245" y="231"/>
                    <a:pt x="249" y="221"/>
                  </a:cubicBezTo>
                  <a:cubicBezTo>
                    <a:pt x="254" y="206"/>
                    <a:pt x="225" y="200"/>
                    <a:pt x="218" y="194"/>
                  </a:cubicBezTo>
                  <a:cubicBezTo>
                    <a:pt x="208" y="187"/>
                    <a:pt x="198" y="171"/>
                    <a:pt x="198" y="152"/>
                  </a:cubicBezTo>
                  <a:cubicBezTo>
                    <a:pt x="198" y="150"/>
                    <a:pt x="198" y="147"/>
                    <a:pt x="199" y="145"/>
                  </a:cubicBezTo>
                  <a:cubicBezTo>
                    <a:pt x="160" y="145"/>
                    <a:pt x="160" y="145"/>
                    <a:pt x="160" y="145"/>
                  </a:cubicBezTo>
                  <a:cubicBezTo>
                    <a:pt x="160" y="145"/>
                    <a:pt x="160" y="145"/>
                    <a:pt x="160" y="145"/>
                  </a:cubicBezTo>
                  <a:cubicBezTo>
                    <a:pt x="156" y="145"/>
                    <a:pt x="152" y="142"/>
                    <a:pt x="152" y="138"/>
                  </a:cubicBezTo>
                  <a:cubicBezTo>
                    <a:pt x="152" y="136"/>
                    <a:pt x="153" y="135"/>
                    <a:pt x="153" y="134"/>
                  </a:cubicBezTo>
                  <a:cubicBezTo>
                    <a:pt x="221" y="42"/>
                    <a:pt x="221" y="42"/>
                    <a:pt x="221" y="42"/>
                  </a:cubicBezTo>
                  <a:cubicBezTo>
                    <a:pt x="292" y="133"/>
                    <a:pt x="292" y="133"/>
                    <a:pt x="292" y="133"/>
                  </a:cubicBezTo>
                  <a:cubicBezTo>
                    <a:pt x="292" y="133"/>
                    <a:pt x="292" y="133"/>
                    <a:pt x="292" y="133"/>
                  </a:cubicBezTo>
                  <a:cubicBezTo>
                    <a:pt x="293" y="134"/>
                    <a:pt x="294" y="136"/>
                    <a:pt x="294" y="138"/>
                  </a:cubicBezTo>
                  <a:cubicBezTo>
                    <a:pt x="294" y="142"/>
                    <a:pt x="290" y="145"/>
                    <a:pt x="286" y="145"/>
                  </a:cubicBezTo>
                  <a:cubicBezTo>
                    <a:pt x="286" y="145"/>
                    <a:pt x="286" y="145"/>
                    <a:pt x="286" y="145"/>
                  </a:cubicBezTo>
                  <a:cubicBezTo>
                    <a:pt x="241" y="145"/>
                    <a:pt x="241" y="145"/>
                    <a:pt x="241" y="145"/>
                  </a:cubicBezTo>
                  <a:cubicBezTo>
                    <a:pt x="240" y="148"/>
                    <a:pt x="240" y="150"/>
                    <a:pt x="240" y="152"/>
                  </a:cubicBezTo>
                  <a:cubicBezTo>
                    <a:pt x="240" y="158"/>
                    <a:pt x="242" y="159"/>
                    <a:pt x="243" y="160"/>
                  </a:cubicBezTo>
                  <a:cubicBezTo>
                    <a:pt x="245" y="162"/>
                    <a:pt x="247" y="163"/>
                    <a:pt x="248" y="163"/>
                  </a:cubicBezTo>
                  <a:cubicBezTo>
                    <a:pt x="249" y="163"/>
                    <a:pt x="249" y="163"/>
                    <a:pt x="249" y="163"/>
                  </a:cubicBezTo>
                  <a:cubicBezTo>
                    <a:pt x="251" y="164"/>
                    <a:pt x="251" y="164"/>
                    <a:pt x="251" y="164"/>
                  </a:cubicBezTo>
                  <a:cubicBezTo>
                    <a:pt x="260" y="168"/>
                    <a:pt x="269" y="171"/>
                    <a:pt x="278" y="179"/>
                  </a:cubicBezTo>
                  <a:cubicBezTo>
                    <a:pt x="286" y="187"/>
                    <a:pt x="293" y="198"/>
                    <a:pt x="295" y="211"/>
                  </a:cubicBezTo>
                  <a:cubicBezTo>
                    <a:pt x="296" y="214"/>
                    <a:pt x="296" y="217"/>
                    <a:pt x="296" y="220"/>
                  </a:cubicBezTo>
                  <a:cubicBezTo>
                    <a:pt x="296" y="236"/>
                    <a:pt x="288" y="247"/>
                    <a:pt x="279" y="2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grpSp>
      <p:sp>
        <p:nvSpPr>
          <p:cNvPr id="35" name="Freeform 80"/>
          <p:cNvSpPr>
            <a:spLocks noEditPoints="1"/>
          </p:cNvSpPr>
          <p:nvPr/>
        </p:nvSpPr>
        <p:spPr bwMode="black">
          <a:xfrm>
            <a:off x="10942433" y="3920482"/>
            <a:ext cx="754523" cy="70491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a:p>
        </p:txBody>
      </p:sp>
    </p:spTree>
    <p:extLst>
      <p:ext uri="{BB962C8B-B14F-4D97-AF65-F5344CB8AC3E}">
        <p14:creationId xmlns:p14="http://schemas.microsoft.com/office/powerpoint/2010/main" val="42217639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97" y="260692"/>
            <a:ext cx="11167813" cy="1075578"/>
          </a:xfrm>
        </p:spPr>
        <p:txBody>
          <a:bodyPr/>
          <a:lstStyle/>
          <a:p>
            <a:r>
              <a:rPr lang="en-US" sz="5294" dirty="0">
                <a:solidFill>
                  <a:schemeClr val="tx1"/>
                </a:solidFill>
              </a:rPr>
              <a:t>Replication &amp; Migration of workloads</a:t>
            </a:r>
          </a:p>
        </p:txBody>
      </p:sp>
      <p:sp>
        <p:nvSpPr>
          <p:cNvPr id="3" name="Title 1"/>
          <p:cNvSpPr txBox="1">
            <a:spLocks/>
          </p:cNvSpPr>
          <p:nvPr/>
        </p:nvSpPr>
        <p:spPr>
          <a:xfrm>
            <a:off x="257392" y="934284"/>
            <a:ext cx="11614663" cy="1075578"/>
          </a:xfrm>
          <a:prstGeom prst="rect">
            <a:avLst/>
          </a:prstGeom>
        </p:spPr>
        <p:txBody>
          <a:bodyPr vert="horz" wrap="square" lIns="195017" tIns="121886" rIns="195017" bIns="121886"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738" rtl="0" eaLnBrk="1" fontAlgn="auto" latinLnBrk="0" hangingPunct="1">
              <a:lnSpc>
                <a:spcPts val="4631"/>
              </a:lnSpc>
              <a:spcBef>
                <a:spcPct val="0"/>
              </a:spcBef>
              <a:spcAft>
                <a:spcPts val="0"/>
              </a:spcAft>
              <a:buClrTx/>
              <a:buSzTx/>
              <a:buFontTx/>
              <a:buNone/>
              <a:tabLst/>
              <a:defRPr/>
            </a:pPr>
            <a:r>
              <a:rPr kumimoji="0" lang="en-US" sz="3137" b="0" i="0" u="none" strike="noStrike" kern="1200" cap="none" spc="-75" normalizeH="0" baseline="0" noProof="0" dirty="0">
                <a:ln w="3175">
                  <a:noFill/>
                </a:ln>
                <a:solidFill>
                  <a:srgbClr val="0072C6"/>
                </a:solidFill>
                <a:effectLst/>
                <a:uLnTx/>
                <a:uFillTx/>
                <a:latin typeface="Segoe UI Light"/>
                <a:ea typeface="+mn-ea"/>
                <a:cs typeface="Segoe UI" pitchFamily="34" charset="0"/>
              </a:rPr>
              <a:t>Heterogeneous Platform Support</a:t>
            </a:r>
          </a:p>
          <a:p>
            <a:pPr marL="0" marR="0" lvl="0" indent="0" algn="l" defTabSz="685738" rtl="0" eaLnBrk="1" fontAlgn="auto" latinLnBrk="0" hangingPunct="1">
              <a:lnSpc>
                <a:spcPts val="4631"/>
              </a:lnSpc>
              <a:spcBef>
                <a:spcPct val="0"/>
              </a:spcBef>
              <a:spcAft>
                <a:spcPts val="0"/>
              </a:spcAft>
              <a:buClrTx/>
              <a:buSzTx/>
              <a:buFontTx/>
              <a:buNone/>
              <a:tabLst/>
              <a:defRPr/>
            </a:pPr>
            <a:r>
              <a:rPr kumimoji="0" lang="en-US" sz="3137" b="0" i="0" u="none" strike="noStrike" kern="1200" cap="none" spc="-75" normalizeH="0" baseline="0" noProof="0" dirty="0">
                <a:ln w="3175">
                  <a:noFill/>
                </a:ln>
                <a:solidFill>
                  <a:srgbClr val="0072C6"/>
                </a:solidFill>
                <a:effectLst/>
                <a:uLnTx/>
                <a:uFillTx/>
                <a:latin typeface="Segoe UI Light"/>
                <a:ea typeface="+mn-ea"/>
                <a:cs typeface="Segoe UI" pitchFamily="34" charset="0"/>
              </a:rPr>
              <a:t>Cloud 1</a:t>
            </a:r>
            <a:r>
              <a:rPr kumimoji="0" lang="en-US" sz="3137" b="0" i="0" u="none" strike="noStrike" kern="1200" cap="none" spc="-75" normalizeH="0" baseline="30000" noProof="0" dirty="0">
                <a:ln w="3175">
                  <a:noFill/>
                </a:ln>
                <a:solidFill>
                  <a:srgbClr val="0072C6"/>
                </a:solidFill>
                <a:effectLst/>
                <a:uLnTx/>
                <a:uFillTx/>
                <a:latin typeface="Segoe UI Light"/>
                <a:ea typeface="+mn-ea"/>
                <a:cs typeface="Segoe UI" pitchFamily="34" charset="0"/>
              </a:rPr>
              <a:t>st</a:t>
            </a:r>
            <a:r>
              <a:rPr kumimoji="0" lang="en-US" sz="3137" b="0" i="0" u="none" strike="noStrike" kern="1200" cap="none" spc="-75" normalizeH="0" baseline="0" noProof="0" dirty="0">
                <a:ln w="3175">
                  <a:noFill/>
                </a:ln>
                <a:solidFill>
                  <a:srgbClr val="0072C6"/>
                </a:solidFill>
                <a:effectLst/>
                <a:uLnTx/>
                <a:uFillTx/>
                <a:latin typeface="Segoe UI Light"/>
                <a:ea typeface="+mn-ea"/>
                <a:cs typeface="Segoe UI" pitchFamily="34" charset="0"/>
              </a:rPr>
              <a:t> Service</a:t>
            </a:r>
          </a:p>
        </p:txBody>
      </p:sp>
      <p:sp>
        <p:nvSpPr>
          <p:cNvPr id="94" name="Rectangle 93"/>
          <p:cNvSpPr/>
          <p:nvPr/>
        </p:nvSpPr>
        <p:spPr bwMode="auto">
          <a:xfrm>
            <a:off x="1730" y="5914076"/>
            <a:ext cx="12186812" cy="94152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marL="0" marR="0" lvl="0" indent="0" algn="ctr" defTabSz="93187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itle 1"/>
          <p:cNvSpPr txBox="1">
            <a:spLocks/>
          </p:cNvSpPr>
          <p:nvPr/>
        </p:nvSpPr>
        <p:spPr>
          <a:xfrm>
            <a:off x="157994" y="5998087"/>
            <a:ext cx="11766146" cy="724658"/>
          </a:xfrm>
          <a:prstGeom prst="rect">
            <a:avLst/>
          </a:prstGeom>
        </p:spPr>
        <p:txBody>
          <a:bodyPr vert="horz" wrap="square" lIns="195017" tIns="121886" rIns="195017" bIns="121886"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85738" rtl="0" eaLnBrk="1" fontAlgn="auto" latinLnBrk="0" hangingPunct="1">
              <a:lnSpc>
                <a:spcPct val="100000"/>
              </a:lnSpc>
              <a:spcBef>
                <a:spcPct val="0"/>
              </a:spcBef>
              <a:spcAft>
                <a:spcPts val="0"/>
              </a:spcAft>
              <a:buClrTx/>
              <a:buSzTx/>
              <a:buFontTx/>
              <a:buNone/>
              <a:tabLst/>
              <a:defRPr/>
            </a:pPr>
            <a:r>
              <a:rPr kumimoji="0" lang="en-US" sz="1961" b="0" i="0" u="none" strike="noStrike" kern="1200" cap="none" spc="-75" normalizeH="0" baseline="0" noProof="0" dirty="0">
                <a:ln w="3175">
                  <a:noFill/>
                </a:ln>
                <a:solidFill>
                  <a:srgbClr val="FFFFFF"/>
                </a:solidFill>
                <a:effectLst/>
                <a:uLnTx/>
                <a:uFillTx/>
                <a:latin typeface="Segoe UI"/>
                <a:ea typeface="+mn-ea"/>
                <a:cs typeface="Segoe UI" pitchFamily="34" charset="0"/>
              </a:rPr>
              <a:t>On Demand Infrastructure for a variety of uses</a:t>
            </a:r>
          </a:p>
        </p:txBody>
      </p:sp>
      <p:sp>
        <p:nvSpPr>
          <p:cNvPr id="155" name="TextBox 154"/>
          <p:cNvSpPr txBox="1"/>
          <p:nvPr/>
        </p:nvSpPr>
        <p:spPr>
          <a:xfrm>
            <a:off x="7605029" y="1140846"/>
            <a:ext cx="4445938" cy="458587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1" i="0" u="sng" strike="noStrike" kern="0" cap="none" spc="0" normalizeH="0" baseline="0" noProof="0" dirty="0">
                <a:ln>
                  <a:noFill/>
                </a:ln>
                <a:solidFill>
                  <a:sysClr val="windowText" lastClr="000000"/>
                </a:solidFill>
                <a:effectLst/>
                <a:uLnTx/>
                <a:uFillTx/>
                <a:latin typeface="Segoe UI"/>
                <a:ea typeface="+mn-ea"/>
                <a:cs typeface="+mn-cs"/>
              </a:rPr>
              <a:t>Datacenter Extension</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UI"/>
                <a:ea typeface="+mn-ea"/>
                <a:cs typeface="+mn-cs"/>
              </a:rPr>
              <a:t>A true Public Cloud DR Service is on-demand, heterogeneous, and automated.</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UI"/>
                <a:ea typeface="+mn-ea"/>
                <a:cs typeface="+mn-cs"/>
              </a:rPr>
              <a:t>Data Replication forms a constant connection to the Public Cloud.  Your data can become usable on demand for Recovery, Testing, or Migration. </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1" i="0" u="sng"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SQL Replication requirement list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3"/>
              </a:rPr>
              <a:t>here</a:t>
            </a:r>
            <a:endParaRPr kumimoji="0" lang="en-US" sz="3200" b="1" i="0" u="sng"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Hyper-V requirement list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4"/>
              </a:rPr>
              <a:t>here</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VMware/Physical requirements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here</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Left-Right Arrow 17"/>
          <p:cNvSpPr/>
          <p:nvPr/>
        </p:nvSpPr>
        <p:spPr>
          <a:xfrm>
            <a:off x="3215857" y="3466439"/>
            <a:ext cx="2546768" cy="7956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Replication</a:t>
            </a:r>
          </a:p>
        </p:txBody>
      </p:sp>
      <p:grpSp>
        <p:nvGrpSpPr>
          <p:cNvPr id="16" name="Group 15"/>
          <p:cNvGrpSpPr/>
          <p:nvPr/>
        </p:nvGrpSpPr>
        <p:grpSpPr>
          <a:xfrm>
            <a:off x="5834034" y="2051644"/>
            <a:ext cx="1280433" cy="1082058"/>
            <a:chOff x="5418806" y="2158543"/>
            <a:chExt cx="1306108" cy="1103756"/>
          </a:xfrm>
        </p:grpSpPr>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0737" y="2158543"/>
              <a:ext cx="862247" cy="925071"/>
            </a:xfrm>
            <a:prstGeom prst="rect">
              <a:avLst/>
            </a:prstGeom>
          </p:spPr>
        </p:pic>
        <p:sp>
          <p:nvSpPr>
            <p:cNvPr id="154" name="TextBox 153"/>
            <p:cNvSpPr txBox="1"/>
            <p:nvPr/>
          </p:nvSpPr>
          <p:spPr>
            <a:xfrm>
              <a:off x="5418806" y="2944014"/>
              <a:ext cx="1306108" cy="31828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DR Service</a:t>
              </a:r>
            </a:p>
          </p:txBody>
        </p:sp>
      </p:grpSp>
      <p:grpSp>
        <p:nvGrpSpPr>
          <p:cNvPr id="4" name="Group 3"/>
          <p:cNvGrpSpPr/>
          <p:nvPr/>
        </p:nvGrpSpPr>
        <p:grpSpPr>
          <a:xfrm>
            <a:off x="5834036" y="3155446"/>
            <a:ext cx="1298148" cy="1580052"/>
            <a:chOff x="5657700" y="3155407"/>
            <a:chExt cx="1298332" cy="1580277"/>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4574" y="3155407"/>
              <a:ext cx="1171458" cy="1171458"/>
            </a:xfrm>
            <a:prstGeom prst="rect">
              <a:avLst/>
            </a:prstGeom>
          </p:spPr>
        </p:pic>
        <p:pic>
          <p:nvPicPr>
            <p:cNvPr id="7" name="Picture 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4475" y="3665459"/>
              <a:ext cx="543341" cy="543341"/>
            </a:xfrm>
            <a:prstGeom prst="rect">
              <a:avLst/>
            </a:prstGeom>
          </p:spPr>
        </p:pic>
        <p:sp>
          <p:nvSpPr>
            <p:cNvPr id="43" name="TextBox 42"/>
            <p:cNvSpPr txBox="1"/>
            <p:nvPr/>
          </p:nvSpPr>
          <p:spPr>
            <a:xfrm>
              <a:off x="5657700" y="4212389"/>
              <a:ext cx="1280613" cy="52329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Cloud Storage</a:t>
              </a:r>
            </a:p>
          </p:txBody>
        </p:sp>
      </p:grpSp>
      <p:grpSp>
        <p:nvGrpSpPr>
          <p:cNvPr id="29" name="Group 28"/>
          <p:cNvGrpSpPr/>
          <p:nvPr/>
        </p:nvGrpSpPr>
        <p:grpSpPr>
          <a:xfrm>
            <a:off x="1840073" y="3273856"/>
            <a:ext cx="1280432" cy="1683325"/>
            <a:chOff x="1505752" y="2808109"/>
            <a:chExt cx="1181962" cy="1448342"/>
          </a:xfrm>
        </p:grpSpPr>
        <p:grpSp>
          <p:nvGrpSpPr>
            <p:cNvPr id="30" name="Group 29"/>
            <p:cNvGrpSpPr/>
            <p:nvPr/>
          </p:nvGrpSpPr>
          <p:grpSpPr>
            <a:xfrm>
              <a:off x="1600082" y="2808109"/>
              <a:ext cx="1013793" cy="1031287"/>
              <a:chOff x="3319122" y="2841880"/>
              <a:chExt cx="1659177" cy="1573952"/>
            </a:xfrm>
          </p:grpSpPr>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122" y="2845631"/>
                <a:ext cx="780291" cy="78029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98012" y="3635542"/>
                <a:ext cx="780287" cy="780290"/>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98008" y="2841880"/>
                <a:ext cx="780288" cy="780290"/>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9123" y="3629673"/>
                <a:ext cx="780294" cy="780290"/>
              </a:xfrm>
              <a:prstGeom prst="rect">
                <a:avLst/>
              </a:prstGeom>
            </p:spPr>
          </p:pic>
        </p:grpSp>
        <p:sp>
          <p:nvSpPr>
            <p:cNvPr id="31" name="TextBox 30"/>
            <p:cNvSpPr txBox="1"/>
            <p:nvPr/>
          </p:nvSpPr>
          <p:spPr>
            <a:xfrm>
              <a:off x="1505752" y="3807872"/>
              <a:ext cx="1181962" cy="4485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Virtual Machines</a:t>
              </a:r>
            </a:p>
          </p:txBody>
        </p:sp>
      </p:grpSp>
      <p:pic>
        <p:nvPicPr>
          <p:cNvPr id="42" name="Picture 41"/>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95639" y="3806012"/>
            <a:ext cx="655937" cy="703730"/>
          </a:xfrm>
          <a:prstGeom prst="rect">
            <a:avLst/>
          </a:prstGeom>
        </p:spPr>
      </p:pic>
      <p:sp>
        <p:nvSpPr>
          <p:cNvPr id="44" name="TextBox 43"/>
          <p:cNvSpPr txBox="1"/>
          <p:nvPr/>
        </p:nvSpPr>
        <p:spPr>
          <a:xfrm>
            <a:off x="471584" y="4488663"/>
            <a:ext cx="1760467" cy="30593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Physical Servers</a:t>
            </a:r>
          </a:p>
        </p:txBody>
      </p:sp>
      <p:pic>
        <p:nvPicPr>
          <p:cNvPr id="8" name="Picture 7"/>
          <p:cNvPicPr>
            <a:picLocks noChangeAspect="1"/>
          </p:cNvPicPr>
          <p:nvPr/>
        </p:nvPicPr>
        <p:blipFill>
          <a:blip r:embed="rId11"/>
          <a:stretch>
            <a:fillRect/>
          </a:stretch>
        </p:blipFill>
        <p:spPr>
          <a:xfrm>
            <a:off x="1715975" y="4913215"/>
            <a:ext cx="639260" cy="741541"/>
          </a:xfrm>
          <a:prstGeom prst="rect">
            <a:avLst/>
          </a:prstGeom>
        </p:spPr>
      </p:pic>
      <p:pic>
        <p:nvPicPr>
          <p:cNvPr id="9" name="Picture 8"/>
          <p:cNvPicPr>
            <a:picLocks noChangeAspect="1"/>
          </p:cNvPicPr>
          <p:nvPr/>
        </p:nvPicPr>
        <p:blipFill>
          <a:blip r:embed="rId12"/>
          <a:stretch>
            <a:fillRect/>
          </a:stretch>
        </p:blipFill>
        <p:spPr>
          <a:xfrm>
            <a:off x="723920" y="4783279"/>
            <a:ext cx="943438" cy="943438"/>
          </a:xfrm>
          <a:prstGeom prst="rect">
            <a:avLst/>
          </a:prstGeom>
        </p:spPr>
      </p:pic>
      <p:pic>
        <p:nvPicPr>
          <p:cNvPr id="10" name="Picture 9"/>
          <p:cNvPicPr>
            <a:picLocks noChangeAspect="1"/>
          </p:cNvPicPr>
          <p:nvPr/>
        </p:nvPicPr>
        <p:blipFill>
          <a:blip r:embed="rId13"/>
          <a:stretch>
            <a:fillRect/>
          </a:stretch>
        </p:blipFill>
        <p:spPr>
          <a:xfrm>
            <a:off x="152045" y="2851811"/>
            <a:ext cx="1011797" cy="821169"/>
          </a:xfrm>
          <a:prstGeom prst="rect">
            <a:avLst/>
          </a:prstGeom>
        </p:spPr>
      </p:pic>
      <p:pic>
        <p:nvPicPr>
          <p:cNvPr id="11" name="Picture 10"/>
          <p:cNvPicPr>
            <a:picLocks noChangeAspect="1"/>
          </p:cNvPicPr>
          <p:nvPr/>
        </p:nvPicPr>
        <p:blipFill>
          <a:blip r:embed="rId14"/>
          <a:stretch>
            <a:fillRect/>
          </a:stretch>
        </p:blipFill>
        <p:spPr>
          <a:xfrm>
            <a:off x="1290697" y="2671915"/>
            <a:ext cx="633463" cy="633463"/>
          </a:xfrm>
          <a:prstGeom prst="rect">
            <a:avLst/>
          </a:prstGeom>
        </p:spPr>
      </p:pic>
      <p:pic>
        <p:nvPicPr>
          <p:cNvPr id="13" name="Picture 12"/>
          <p:cNvPicPr>
            <a:picLocks noChangeAspect="1"/>
          </p:cNvPicPr>
          <p:nvPr/>
        </p:nvPicPr>
        <p:blipFill>
          <a:blip r:embed="rId15"/>
          <a:stretch>
            <a:fillRect/>
          </a:stretch>
        </p:blipFill>
        <p:spPr>
          <a:xfrm>
            <a:off x="2200509" y="2703066"/>
            <a:ext cx="845434" cy="489793"/>
          </a:xfrm>
          <a:prstGeom prst="rect">
            <a:avLst/>
          </a:prstGeom>
        </p:spPr>
      </p:pic>
      <p:pic>
        <p:nvPicPr>
          <p:cNvPr id="40" name="Picture 39"/>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5888" y="3805433"/>
            <a:ext cx="655937" cy="703730"/>
          </a:xfrm>
          <a:prstGeom prst="rect">
            <a:avLst/>
          </a:prstGeom>
        </p:spPr>
      </p:pic>
      <p:sp>
        <p:nvSpPr>
          <p:cNvPr id="36" name="Notched Right Arrow 35"/>
          <p:cNvSpPr/>
          <p:nvPr/>
        </p:nvSpPr>
        <p:spPr>
          <a:xfrm>
            <a:off x="3230033" y="2340322"/>
            <a:ext cx="2546768" cy="79565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Migration</a:t>
            </a:r>
          </a:p>
        </p:txBody>
      </p:sp>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0138" y="4814616"/>
            <a:ext cx="516495" cy="594211"/>
          </a:xfrm>
          <a:prstGeom prst="rect">
            <a:avLst/>
          </a:prstGeom>
        </p:spPr>
      </p:pic>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1896" y="4811760"/>
            <a:ext cx="516493" cy="594211"/>
          </a:xfrm>
          <a:prstGeom prst="rect">
            <a:avLst/>
          </a:prstGeom>
        </p:spPr>
      </p:pic>
      <p:pic>
        <p:nvPicPr>
          <p:cNvPr id="14" name="Pictur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28" y="2200248"/>
            <a:ext cx="1582437" cy="629200"/>
          </a:xfrm>
          <a:prstGeom prst="rect">
            <a:avLst/>
          </a:prstGeom>
        </p:spPr>
      </p:pic>
    </p:spTree>
    <p:extLst>
      <p:ext uri="{BB962C8B-B14F-4D97-AF65-F5344CB8AC3E}">
        <p14:creationId xmlns:p14="http://schemas.microsoft.com/office/powerpoint/2010/main" val="334202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Managing your Datacenter with OMS</a:t>
            </a:r>
          </a:p>
        </p:txBody>
      </p:sp>
      <p:sp>
        <p:nvSpPr>
          <p:cNvPr id="2" name="Text Placeholder 1"/>
          <p:cNvSpPr>
            <a:spLocks noGrp="1"/>
          </p:cNvSpPr>
          <p:nvPr>
            <p:ph type="body" sz="quarter" idx="10"/>
          </p:nvPr>
        </p:nvSpPr>
        <p:spPr/>
        <p:txBody>
          <a:bodyPr/>
          <a:lstStyle/>
          <a:p>
            <a:r>
              <a:rPr lang="en-US" dirty="0"/>
              <a:t>Driving consistency</a:t>
            </a:r>
          </a:p>
        </p:txBody>
      </p:sp>
    </p:spTree>
    <p:extLst>
      <p:ext uri="{BB962C8B-B14F-4D97-AF65-F5344CB8AC3E}">
        <p14:creationId xmlns:p14="http://schemas.microsoft.com/office/powerpoint/2010/main" val="330611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08" name="think-cell Slide" r:id="rId8" imgW="378" imgH="377" progId="TCLayout.ActiveDocument.1">
                  <p:embed/>
                </p:oleObj>
              </mc:Choice>
              <mc:Fallback>
                <p:oleObj name="think-cell Slide" r:id="rId8" imgW="378" imgH="377" progId="TCLayout.ActiveDocument.1">
                  <p:embed/>
                  <p:pic>
                    <p:nvPicPr>
                      <p:cNvPr id="26" name="Object 25"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Managing your Datacenter with OMS</a:t>
            </a:r>
            <a:endParaRPr lang="en-IN" dirty="0"/>
          </a:p>
        </p:txBody>
      </p:sp>
      <p:sp>
        <p:nvSpPr>
          <p:cNvPr id="55" name="Rectangle 54"/>
          <p:cNvSpPr/>
          <p:nvPr>
            <p:custDataLst>
              <p:tags r:id="rId3"/>
            </p:custDataLst>
          </p:nvPr>
        </p:nvSpPr>
        <p:spPr>
          <a:xfrm>
            <a:off x="8167825" y="1295401"/>
            <a:ext cx="3679479" cy="3505200"/>
          </a:xfrm>
          <a:prstGeom prst="rect">
            <a:avLst/>
          </a:prstGeom>
          <a:solidFill>
            <a:schemeClr val="tx2"/>
          </a:solidFill>
          <a:ln w="25400" cap="flat" cmpd="sng" algn="ctr">
            <a:noFill/>
            <a:prstDash val="solid"/>
          </a:ln>
          <a:effectLst/>
        </p:spPr>
        <p:txBody>
          <a:bodyPr lIns="731520" tIns="91440" rIns="9144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Security &amp; Compliance</a:t>
            </a:r>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796070"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custDataLst>
              <p:tags r:id="rId4"/>
            </p:custDataLst>
          </p:nvPr>
        </p:nvSpPr>
        <p:spPr>
          <a:xfrm>
            <a:off x="282689"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OMS Demo </a:t>
            </a:r>
            <a:r>
              <a:rPr lang="en-IN" sz="3600" kern="0" dirty="0">
                <a:solidFill>
                  <a:prstClr val="white"/>
                </a:solidFill>
                <a:latin typeface="Segoe UI Light"/>
                <a:cs typeface="Segoe UI Semibold" panose="020B0702040204020203" pitchFamily="34" charset="0"/>
              </a:rPr>
              <a:t>E</a:t>
            </a:r>
            <a:r>
              <a:rPr kumimoji="0" lang="en-IN" sz="3600" b="0" i="0" u="none" strike="noStrike" kern="0" cap="none" spc="0" normalizeH="0" baseline="0" noProof="0" dirty="0" err="1">
                <a:ln>
                  <a:noFill/>
                </a:ln>
                <a:solidFill>
                  <a:prstClr val="white"/>
                </a:solidFill>
                <a:effectLst/>
                <a:uLnTx/>
                <a:uFillTx/>
                <a:latin typeface="Segoe UI Light"/>
                <a:ea typeface="+mn-ea"/>
                <a:cs typeface="Segoe UI Semibold" panose="020B0702040204020203" pitchFamily="34" charset="0"/>
              </a:rPr>
              <a:t>nviroment</a:t>
            </a: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901698"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custDataLst>
              <p:tags r:id="rId5"/>
            </p:custDataLst>
          </p:nvPr>
        </p:nvSpPr>
        <p:spPr>
          <a:xfrm>
            <a:off x="4225257"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lang="en-US" sz="3600" kern="0" dirty="0">
                <a:solidFill>
                  <a:prstClr val="white"/>
                </a:solidFill>
                <a:latin typeface="Segoe UI Light"/>
                <a:cs typeface="Segoe UI Semibold" panose="020B0702040204020203" pitchFamily="34" charset="0"/>
              </a:rPr>
              <a:t>Log Analytics</a:t>
            </a:r>
            <a:endParaRPr kumimoji="0" lang="en-US"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62" name="Rectangle 61"/>
          <p:cNvSpPr/>
          <p:nvPr/>
        </p:nvSpPr>
        <p:spPr>
          <a:xfrm>
            <a:off x="4284249"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844266"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7" name="Content Placeholder 2"/>
          <p:cNvSpPr txBox="1">
            <a:spLocks/>
          </p:cNvSpPr>
          <p:nvPr/>
        </p:nvSpPr>
        <p:spPr>
          <a:xfrm>
            <a:off x="282689" y="5112024"/>
            <a:ext cx="2717514" cy="1304589"/>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0"/>
              </a:rPr>
              <a:t>OMS Experience demo</a:t>
            </a:r>
            <a:endParaRPr lang="en-US" sz="1200" dirty="0"/>
          </a:p>
        </p:txBody>
      </p:sp>
      <p:sp>
        <p:nvSpPr>
          <p:cNvPr id="31" name="Content Placeholder 2"/>
          <p:cNvSpPr txBox="1">
            <a:spLocks/>
          </p:cNvSpPr>
          <p:nvPr/>
        </p:nvSpPr>
        <p:spPr>
          <a:xfrm>
            <a:off x="8167825" y="5050050"/>
            <a:ext cx="3262176" cy="1428538"/>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1"/>
              </a:rPr>
              <a:t>OMS and Audit Solution</a:t>
            </a:r>
            <a:endParaRPr lang="en-US" sz="1200" dirty="0"/>
          </a:p>
          <a:p>
            <a:pPr>
              <a:buFont typeface="Wingdings" pitchFamily="2" charset="2"/>
              <a:buChar char="q"/>
            </a:pPr>
            <a:r>
              <a:rPr lang="en-US" sz="1200" dirty="0"/>
              <a:t> </a:t>
            </a:r>
            <a:r>
              <a:rPr lang="en-US" sz="1200" dirty="0">
                <a:hlinkClick r:id="rId11"/>
              </a:rPr>
              <a:t>Update and Management Solution</a:t>
            </a:r>
            <a:endParaRPr lang="en-US" sz="1200" dirty="0"/>
          </a:p>
          <a:p>
            <a:pPr>
              <a:buFont typeface="Wingdings" pitchFamily="2" charset="2"/>
              <a:buChar char="q"/>
            </a:pPr>
            <a:r>
              <a:rPr lang="en-US" sz="1200" dirty="0"/>
              <a:t> </a:t>
            </a:r>
            <a:r>
              <a:rPr lang="en-US" sz="1200" dirty="0">
                <a:hlinkClick r:id="rId12"/>
              </a:rPr>
              <a:t>Investigating Suspicious Activity</a:t>
            </a:r>
            <a:endParaRPr lang="en-US" sz="1200" dirty="0"/>
          </a:p>
        </p:txBody>
      </p:sp>
      <p:sp>
        <p:nvSpPr>
          <p:cNvPr id="32" name="Content Placeholder 2"/>
          <p:cNvSpPr txBox="1">
            <a:spLocks/>
          </p:cNvSpPr>
          <p:nvPr/>
        </p:nvSpPr>
        <p:spPr>
          <a:xfrm>
            <a:off x="4284249" y="5182344"/>
            <a:ext cx="2717514" cy="1195147"/>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3"/>
              </a:rPr>
              <a:t>Get started with Log Analytics</a:t>
            </a:r>
            <a:endParaRPr lang="en-US" sz="1200" dirty="0"/>
          </a:p>
          <a:p>
            <a:pPr marL="171450" indent="-171450">
              <a:buFont typeface="Wingdings" panose="05000000000000000000" pitchFamily="2" charset="2"/>
              <a:buChar char="q"/>
            </a:pPr>
            <a:r>
              <a:rPr lang="en-US" sz="1200" dirty="0">
                <a:hlinkClick r:id="rId14"/>
              </a:rPr>
              <a:t>Connect computer to Log Analytics</a:t>
            </a:r>
            <a:endParaRPr lang="en-US" sz="1200" dirty="0"/>
          </a:p>
          <a:p>
            <a:pPr marL="171450" indent="-171450">
              <a:buFont typeface="Wingdings" panose="05000000000000000000" pitchFamily="2" charset="2"/>
              <a:buChar char="q"/>
            </a:pPr>
            <a:r>
              <a:rPr lang="en-US" sz="1200" dirty="0">
                <a:hlinkClick r:id="rId15"/>
              </a:rPr>
              <a:t>Add OMS Solutions</a:t>
            </a:r>
            <a:endParaRPr lang="en-US" sz="1200" dirty="0"/>
          </a:p>
        </p:txBody>
      </p:sp>
      <p:grpSp>
        <p:nvGrpSpPr>
          <p:cNvPr id="22" name="Group 21"/>
          <p:cNvGrpSpPr/>
          <p:nvPr/>
        </p:nvGrpSpPr>
        <p:grpSpPr bwMode="black">
          <a:xfrm>
            <a:off x="3000203" y="4161559"/>
            <a:ext cx="691543" cy="466250"/>
            <a:chOff x="10387012" y="4179358"/>
            <a:chExt cx="974726" cy="593725"/>
          </a:xfrm>
          <a:solidFill>
            <a:srgbClr val="FFFFFF"/>
          </a:solidFill>
        </p:grpSpPr>
        <p:sp>
          <p:nvSpPr>
            <p:cNvPr id="2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2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2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28"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35"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grpSp>
      <p:sp>
        <p:nvSpPr>
          <p:cNvPr id="36" name="Freeform 73"/>
          <p:cNvSpPr>
            <a:spLocks noEditPoints="1"/>
          </p:cNvSpPr>
          <p:nvPr/>
        </p:nvSpPr>
        <p:spPr bwMode="black">
          <a:xfrm>
            <a:off x="7071014" y="4073236"/>
            <a:ext cx="692191" cy="62683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a:p>
        </p:txBody>
      </p:sp>
      <p:sp>
        <p:nvSpPr>
          <p:cNvPr id="29" name="Freeform 164"/>
          <p:cNvSpPr>
            <a:spLocks noEditPoints="1"/>
          </p:cNvSpPr>
          <p:nvPr/>
        </p:nvSpPr>
        <p:spPr bwMode="black">
          <a:xfrm>
            <a:off x="11254866" y="4022885"/>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00"/>
          </a:p>
        </p:txBody>
      </p:sp>
    </p:spTree>
    <p:extLst>
      <p:ext uri="{BB962C8B-B14F-4D97-AF65-F5344CB8AC3E}">
        <p14:creationId xmlns:p14="http://schemas.microsoft.com/office/powerpoint/2010/main" val="26245935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32" name="think-cell Slide" r:id="rId9" imgW="378" imgH="377" progId="TCLayout.ActiveDocument.1">
                  <p:embed/>
                </p:oleObj>
              </mc:Choice>
              <mc:Fallback>
                <p:oleObj name="think-cell Slide" r:id="rId9" imgW="378" imgH="377" progId="TCLayout.ActiveDocument.1">
                  <p:embed/>
                  <p:pic>
                    <p:nvPicPr>
                      <p:cNvPr id="26" name="Object 25"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 y="2"/>
            <a:ext cx="12192000" cy="1180966"/>
          </a:xfrm>
        </p:spPr>
        <p:txBody>
          <a:bodyPr/>
          <a:lstStyle/>
          <a:p>
            <a:r>
              <a:rPr lang="en-US" dirty="0">
                <a:solidFill>
                  <a:schemeClr val="tx1">
                    <a:lumMod val="50000"/>
                  </a:schemeClr>
                </a:solidFill>
              </a:rPr>
              <a:t>IT solutions are not silos—your business continuity </a:t>
            </a:r>
            <a:br>
              <a:rPr lang="en-US" dirty="0">
                <a:solidFill>
                  <a:schemeClr val="tx1">
                    <a:lumMod val="50000"/>
                  </a:schemeClr>
                </a:solidFill>
              </a:rPr>
            </a:br>
            <a:r>
              <a:rPr lang="en-US" dirty="0">
                <a:solidFill>
                  <a:schemeClr val="tx1">
                    <a:lumMod val="50000"/>
                  </a:schemeClr>
                </a:solidFill>
              </a:rPr>
              <a:t>solutions shouldn’t be</a:t>
            </a:r>
            <a:endParaRPr lang="en-IN" dirty="0">
              <a:solidFill>
                <a:schemeClr val="tx1">
                  <a:lumMod val="50000"/>
                </a:schemeClr>
              </a:solidFill>
            </a:endParaRPr>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sp>
        <p:nvSpPr>
          <p:cNvPr id="58" name="Rectangle 57"/>
          <p:cNvSpPr/>
          <p:nvPr>
            <p:custDataLst>
              <p:tags r:id="rId3"/>
            </p:custDataLst>
          </p:nvPr>
        </p:nvSpPr>
        <p:spPr>
          <a:xfrm>
            <a:off x="140669" y="1718231"/>
            <a:ext cx="2846887" cy="2794556"/>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1" name="Freeform 78"/>
          <p:cNvSpPr>
            <a:spLocks noEditPoints="1"/>
          </p:cNvSpPr>
          <p:nvPr/>
        </p:nvSpPr>
        <p:spPr bwMode="black">
          <a:xfrm>
            <a:off x="812506" y="2306784"/>
            <a:ext cx="1579705" cy="1406964"/>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a:p>
        </p:txBody>
      </p:sp>
      <p:sp>
        <p:nvSpPr>
          <p:cNvPr id="54" name="Rectangle 53"/>
          <p:cNvSpPr/>
          <p:nvPr>
            <p:custDataLst>
              <p:tags r:id="rId4"/>
            </p:custDataLst>
          </p:nvPr>
        </p:nvSpPr>
        <p:spPr>
          <a:xfrm>
            <a:off x="3100029" y="1718231"/>
            <a:ext cx="2846887" cy="2794556"/>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64" name="Rectangle 63"/>
          <p:cNvSpPr/>
          <p:nvPr>
            <p:custDataLst>
              <p:tags r:id="rId5"/>
            </p:custDataLst>
          </p:nvPr>
        </p:nvSpPr>
        <p:spPr>
          <a:xfrm>
            <a:off x="6059389" y="1718231"/>
            <a:ext cx="2846887" cy="2794556"/>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sp>
        <p:nvSpPr>
          <p:cNvPr id="65" name="Rectangle 64"/>
          <p:cNvSpPr/>
          <p:nvPr>
            <p:custDataLst>
              <p:tags r:id="rId6"/>
            </p:custDataLst>
          </p:nvPr>
        </p:nvSpPr>
        <p:spPr>
          <a:xfrm>
            <a:off x="9018749" y="1718231"/>
            <a:ext cx="2846887" cy="2794556"/>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endParaRPr>
          </a:p>
        </p:txBody>
      </p:sp>
      <p:grpSp>
        <p:nvGrpSpPr>
          <p:cNvPr id="69" name="Group 68"/>
          <p:cNvGrpSpPr/>
          <p:nvPr/>
        </p:nvGrpSpPr>
        <p:grpSpPr bwMode="black">
          <a:xfrm>
            <a:off x="3841707" y="2397034"/>
            <a:ext cx="1386943" cy="1316714"/>
            <a:chOff x="3422650" y="3467100"/>
            <a:chExt cx="533400" cy="549275"/>
          </a:xfrm>
          <a:solidFill>
            <a:srgbClr val="FFFFFF"/>
          </a:solidFill>
        </p:grpSpPr>
        <p:sp>
          <p:nvSpPr>
            <p:cNvPr id="7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sp>
          <p:nvSpPr>
            <p:cNvPr id="84"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000"/>
            </a:p>
          </p:txBody>
        </p:sp>
      </p:grpSp>
      <p:sp>
        <p:nvSpPr>
          <p:cNvPr id="86" name="Freeform 80"/>
          <p:cNvSpPr>
            <a:spLocks noEditPoints="1"/>
          </p:cNvSpPr>
          <p:nvPr/>
        </p:nvSpPr>
        <p:spPr bwMode="black">
          <a:xfrm>
            <a:off x="7057767" y="2397035"/>
            <a:ext cx="1178286" cy="1278658"/>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a:p>
        </p:txBody>
      </p:sp>
      <p:pic>
        <p:nvPicPr>
          <p:cNvPr id="87" name="Picture 2" descr="C:\Users\chrisw\Desktop\Cloud Services 3.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9749922" y="2457141"/>
            <a:ext cx="1680079" cy="115844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987846" y="3846239"/>
            <a:ext cx="1152532"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chemeClr val="bg1"/>
                </a:solidFill>
                <a:latin typeface="Segoe UI" panose="020B0502040204020203" pitchFamily="34" charset="0"/>
                <a:cs typeface="Segoe UI" panose="020B0502040204020203" pitchFamily="34" charset="0"/>
              </a:rPr>
              <a:t>Physical</a:t>
            </a:r>
          </a:p>
        </p:txBody>
      </p:sp>
      <p:sp>
        <p:nvSpPr>
          <p:cNvPr id="89" name="TextBox 88"/>
          <p:cNvSpPr txBox="1"/>
          <p:nvPr/>
        </p:nvSpPr>
        <p:spPr>
          <a:xfrm>
            <a:off x="4015440" y="3846239"/>
            <a:ext cx="1016064"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chemeClr val="bg1"/>
                </a:solidFill>
                <a:latin typeface="Segoe UI" panose="020B0502040204020203" pitchFamily="34" charset="0"/>
                <a:cs typeface="Segoe UI" panose="020B0502040204020203" pitchFamily="34" charset="0"/>
              </a:rPr>
              <a:t>Virtual</a:t>
            </a:r>
          </a:p>
        </p:txBody>
      </p:sp>
      <p:sp>
        <p:nvSpPr>
          <p:cNvPr id="90" name="TextBox 89"/>
          <p:cNvSpPr txBox="1"/>
          <p:nvPr/>
        </p:nvSpPr>
        <p:spPr>
          <a:xfrm>
            <a:off x="6700923" y="3846239"/>
            <a:ext cx="1682124"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chemeClr val="bg1"/>
                </a:solidFill>
                <a:latin typeface="Segoe UI" panose="020B0502040204020203" pitchFamily="34" charset="0"/>
                <a:cs typeface="Segoe UI" panose="020B0502040204020203" pitchFamily="34" charset="0"/>
              </a:rPr>
              <a:t>Hybrid Cloud</a:t>
            </a:r>
          </a:p>
        </p:txBody>
      </p:sp>
      <p:sp>
        <p:nvSpPr>
          <p:cNvPr id="91" name="TextBox 90"/>
          <p:cNvSpPr txBox="1"/>
          <p:nvPr/>
        </p:nvSpPr>
        <p:spPr>
          <a:xfrm>
            <a:off x="9967005" y="3846212"/>
            <a:ext cx="950374"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chemeClr val="bg1"/>
                </a:solidFill>
                <a:latin typeface="Segoe UI" panose="020B0502040204020203" pitchFamily="34" charset="0"/>
                <a:cs typeface="Segoe UI" panose="020B0502040204020203" pitchFamily="34" charset="0"/>
              </a:rPr>
              <a:t>Cloud</a:t>
            </a:r>
          </a:p>
        </p:txBody>
      </p:sp>
      <p:cxnSp>
        <p:nvCxnSpPr>
          <p:cNvPr id="94" name="Straight Connector 93"/>
          <p:cNvCxnSpPr/>
          <p:nvPr/>
        </p:nvCxnSpPr>
        <p:spPr>
          <a:xfrm>
            <a:off x="158464" y="4718765"/>
            <a:ext cx="0" cy="48712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926152" y="4718765"/>
            <a:ext cx="0" cy="48712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8776" y="5205885"/>
            <a:ext cx="5770767"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42678" y="4748116"/>
            <a:ext cx="4602961"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0">
                      <a:srgbClr val="00188F"/>
                    </a:gs>
                    <a:gs pos="100000">
                      <a:srgbClr val="00188F"/>
                    </a:gs>
                  </a:gsLst>
                  <a:lin ang="5400000" scaled="0"/>
                </a:gradFill>
                <a:latin typeface="Segoe UI"/>
              </a:rPr>
              <a:t>On-premises—built and managed infrastructure</a:t>
            </a:r>
          </a:p>
        </p:txBody>
      </p:sp>
      <p:cxnSp>
        <p:nvCxnSpPr>
          <p:cNvPr id="98" name="Straight Connector 97"/>
          <p:cNvCxnSpPr/>
          <p:nvPr/>
        </p:nvCxnSpPr>
        <p:spPr>
          <a:xfrm>
            <a:off x="6090507" y="4715445"/>
            <a:ext cx="0" cy="48712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1861587" y="4715445"/>
            <a:ext cx="0" cy="48712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0508" y="5202565"/>
            <a:ext cx="5770767"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176144" y="4744796"/>
            <a:ext cx="3685210"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0">
                      <a:srgbClr val="505050"/>
                    </a:gs>
                    <a:gs pos="100000">
                      <a:srgbClr val="505050"/>
                    </a:gs>
                  </a:gsLst>
                  <a:lin ang="5400000" scaled="0"/>
                </a:gradFill>
                <a:latin typeface="Segoe UI"/>
              </a:rPr>
              <a:t>Cloud—flexible, remote infrastructure</a:t>
            </a:r>
          </a:p>
        </p:txBody>
      </p:sp>
      <p:sp>
        <p:nvSpPr>
          <p:cNvPr id="102" name="Right Arrow 52"/>
          <p:cNvSpPr/>
          <p:nvPr/>
        </p:nvSpPr>
        <p:spPr bwMode="auto">
          <a:xfrm>
            <a:off x="2746564" y="2830010"/>
            <a:ext cx="634968" cy="64749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ight Arrow 75"/>
          <p:cNvSpPr/>
          <p:nvPr/>
        </p:nvSpPr>
        <p:spPr bwMode="auto">
          <a:xfrm>
            <a:off x="5750114" y="2830010"/>
            <a:ext cx="634968" cy="64749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ight Arrow 80"/>
          <p:cNvSpPr/>
          <p:nvPr/>
        </p:nvSpPr>
        <p:spPr bwMode="auto">
          <a:xfrm>
            <a:off x="8756468" y="2830010"/>
            <a:ext cx="634968" cy="64749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ight Arrow 93"/>
          <p:cNvSpPr/>
          <p:nvPr/>
        </p:nvSpPr>
        <p:spPr bwMode="auto">
          <a:xfrm>
            <a:off x="268928" y="5853972"/>
            <a:ext cx="11653522" cy="823704"/>
          </a:xfrm>
          <a:prstGeom prst="rightArrow">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r>
              <a:rPr lang="en-US" sz="1961" dirty="0">
                <a:gradFill>
                  <a:gsLst>
                    <a:gs pos="0">
                      <a:srgbClr val="FFFFFF"/>
                    </a:gs>
                    <a:gs pos="100000">
                      <a:srgbClr val="FFFFFF"/>
                    </a:gs>
                  </a:gsLst>
                  <a:lin ang="5400000" scaled="0"/>
                </a:gradFill>
                <a:latin typeface="Segoe UI"/>
              </a:rPr>
              <a:t>Microsoft Azure provides solutions and drives consistency across all four scenarios</a:t>
            </a:r>
          </a:p>
        </p:txBody>
      </p:sp>
    </p:spTree>
    <p:extLst>
      <p:ext uri="{BB962C8B-B14F-4D97-AF65-F5344CB8AC3E}">
        <p14:creationId xmlns:p14="http://schemas.microsoft.com/office/powerpoint/2010/main" val="26872513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852" y="2057400"/>
            <a:ext cx="5487829" cy="2743426"/>
          </a:xfrm>
        </p:spPr>
        <p:txBody>
          <a:bodyPr>
            <a:normAutofit/>
          </a:bodyPr>
          <a:lstStyle/>
          <a:p>
            <a:r>
              <a:rPr lang="en-US" sz="4800" dirty="0"/>
              <a:t>DevOps</a:t>
            </a:r>
            <a:br>
              <a:rPr lang="en-US" sz="4800" dirty="0"/>
            </a:br>
            <a:r>
              <a:rPr lang="en-US" sz="3600" b="1" dirty="0"/>
              <a:t>Continuous Deployment</a:t>
            </a:r>
            <a:endParaRPr lang="en-US" sz="3600" dirty="0"/>
          </a:p>
        </p:txBody>
      </p:sp>
      <p:sp>
        <p:nvSpPr>
          <p:cNvPr id="2" name="Text Placeholder 1"/>
          <p:cNvSpPr>
            <a:spLocks noGrp="1"/>
          </p:cNvSpPr>
          <p:nvPr>
            <p:ph type="body" sz="quarter" idx="10"/>
          </p:nvPr>
        </p:nvSpPr>
        <p:spPr/>
        <p:txBody>
          <a:bodyPr/>
          <a:lstStyle/>
          <a:p>
            <a:r>
              <a:rPr lang="en-US" dirty="0"/>
              <a:t>Driving consistency</a:t>
            </a:r>
          </a:p>
        </p:txBody>
      </p:sp>
    </p:spTree>
    <p:extLst>
      <p:ext uri="{BB962C8B-B14F-4D97-AF65-F5344CB8AC3E}">
        <p14:creationId xmlns:p14="http://schemas.microsoft.com/office/powerpoint/2010/main" val="35078841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669" y="1295400"/>
            <a:ext cx="2888265" cy="2543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white"/>
                </a:solidFill>
                <a:effectLst/>
                <a:uLnTx/>
                <a:uFillTx/>
                <a:latin typeface="Segoe UI Light"/>
                <a:ea typeface="+mn-ea"/>
                <a:cs typeface="+mn-cs"/>
              </a:rPr>
              <a:t>Connectivity</a:t>
            </a:r>
          </a:p>
        </p:txBody>
      </p:sp>
      <p:sp>
        <p:nvSpPr>
          <p:cNvPr id="37" name="Rectangle 36"/>
          <p:cNvSpPr/>
          <p:nvPr/>
        </p:nvSpPr>
        <p:spPr>
          <a:xfrm>
            <a:off x="3315469" y="1295400"/>
            <a:ext cx="2888265" cy="25435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white"/>
                </a:solidFill>
                <a:effectLst/>
                <a:uLnTx/>
                <a:uFillTx/>
                <a:latin typeface="Segoe UI Light"/>
                <a:ea typeface="+mn-ea"/>
                <a:cs typeface="+mn-cs"/>
              </a:rPr>
              <a:t>Identity</a:t>
            </a:r>
          </a:p>
        </p:txBody>
      </p:sp>
      <p:sp>
        <p:nvSpPr>
          <p:cNvPr id="29" name="Title 14"/>
          <p:cNvSpPr>
            <a:spLocks noGrp="1"/>
          </p:cNvSpPr>
          <p:nvPr>
            <p:ph type="title" idx="4294967295"/>
          </p:nvPr>
        </p:nvSpPr>
        <p:spPr>
          <a:xfrm>
            <a:off x="0" y="0"/>
            <a:ext cx="12231384" cy="996593"/>
          </a:xfrm>
        </p:spPr>
        <p:txBody>
          <a:bodyPr/>
          <a:lstStyle/>
          <a:p>
            <a:r>
              <a:rPr lang="en-US" sz="3600" dirty="0"/>
              <a:t>Why Extend your Datacenter with Azure today?</a:t>
            </a:r>
          </a:p>
        </p:txBody>
      </p:sp>
      <p:sp>
        <p:nvSpPr>
          <p:cNvPr id="3" name="Slide Number Placeholder 2"/>
          <p:cNvSpPr>
            <a:spLocks noGrp="1"/>
          </p:cNvSpPr>
          <p:nvPr>
            <p:ph type="sldNum" sz="quarter" idx="4294967295"/>
          </p:nvPr>
        </p:nvSpPr>
        <p:spPr>
          <a:xfrm>
            <a:off x="11430000" y="6478588"/>
            <a:ext cx="7620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40" name="Rectangle 39"/>
          <p:cNvSpPr/>
          <p:nvPr/>
        </p:nvSpPr>
        <p:spPr>
          <a:xfrm>
            <a:off x="320669" y="3933438"/>
            <a:ext cx="2888265" cy="25435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Light"/>
                <a:ea typeface="+mn-ea"/>
                <a:cs typeface="+mn-cs"/>
              </a:rPr>
              <a:t>Management</a:t>
            </a:r>
          </a:p>
        </p:txBody>
      </p:sp>
      <p:sp>
        <p:nvSpPr>
          <p:cNvPr id="41" name="Rectangle 40"/>
          <p:cNvSpPr/>
          <p:nvPr/>
        </p:nvSpPr>
        <p:spPr>
          <a:xfrm>
            <a:off x="3315469" y="3933438"/>
            <a:ext cx="2888265" cy="25435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a:ln>
                  <a:noFill/>
                </a:ln>
                <a:solidFill>
                  <a:prstClr val="white"/>
                </a:solidFill>
                <a:effectLst/>
                <a:uLnTx/>
                <a:uFillTx/>
                <a:latin typeface="Segoe UI Light"/>
                <a:ea typeface="+mn-ea"/>
                <a:cs typeface="+mn-cs"/>
              </a:rPr>
              <a:t>DevOps</a:t>
            </a:r>
            <a:endParaRPr kumimoji="0" lang="en-IN" sz="2200" b="0" i="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933065802"/>
      </p:ext>
    </p:extLst>
  </p:cSld>
  <p:clrMapOvr>
    <a:masterClrMapping/>
  </p:clrMapOvr>
  <p:transition spd="slow" advTm="23044">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2044" y="179001"/>
            <a:ext cx="11150335" cy="635427"/>
          </a:xfrm>
          <a:prstGeom prst="rect">
            <a:avLst/>
          </a:prstGeom>
        </p:spPr>
        <p:txBody>
          <a:bodyPr vert="horz" lIns="0" tIns="45713" rIns="0" bIns="45713" rtlCol="0" anchor="t">
            <a:sp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defTabSz="896480">
              <a:defRPr/>
            </a:pPr>
            <a:r>
              <a:rPr lang="en-US" sz="3922" dirty="0">
                <a:solidFill>
                  <a:srgbClr val="FFFFFF"/>
                </a:solidFill>
                <a:latin typeface="Segoe UI Light"/>
              </a:rPr>
              <a:t>Web Apps</a:t>
            </a:r>
            <a:endParaRPr lang="en-US" sz="4706" dirty="0">
              <a:solidFill>
                <a:srgbClr val="FFFFFF"/>
              </a:solidFill>
              <a:latin typeface="Segoe UI Light"/>
            </a:endParaRPr>
          </a:p>
        </p:txBody>
      </p:sp>
      <p:grpSp>
        <p:nvGrpSpPr>
          <p:cNvPr id="249" name="Group 248"/>
          <p:cNvGrpSpPr/>
          <p:nvPr/>
        </p:nvGrpSpPr>
        <p:grpSpPr>
          <a:xfrm>
            <a:off x="1987387" y="401503"/>
            <a:ext cx="8146473" cy="6090282"/>
            <a:chOff x="1402175" y="409057"/>
            <a:chExt cx="8309827" cy="6212405"/>
          </a:xfrm>
        </p:grpSpPr>
        <p:sp>
          <p:nvSpPr>
            <p:cNvPr id="247" name="Rounded Rectangle 246"/>
            <p:cNvSpPr/>
            <p:nvPr/>
          </p:nvSpPr>
          <p:spPr bwMode="auto">
            <a:xfrm>
              <a:off x="1700406" y="4492577"/>
              <a:ext cx="2689031" cy="2128885"/>
            </a:xfrm>
            <a:prstGeom prst="roundRect">
              <a:avLst>
                <a:gd name="adj" fmla="val 6376"/>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175" y="4278033"/>
              <a:ext cx="625062" cy="97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18951" y="4808868"/>
              <a:ext cx="37522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p:nvPr/>
          </p:nvGrpSpPr>
          <p:grpSpPr>
            <a:xfrm>
              <a:off x="1978641" y="5338380"/>
              <a:ext cx="673710" cy="340371"/>
              <a:chOff x="1388741" y="5173663"/>
              <a:chExt cx="808245" cy="408340"/>
            </a:xfrm>
          </p:grpSpPr>
          <p:sp>
            <p:nvSpPr>
              <p:cNvPr id="6" name="Rectangle 5"/>
              <p:cNvSpPr/>
              <p:nvPr/>
            </p:nvSpPr>
            <p:spPr>
              <a:xfrm>
                <a:off x="1388741" y="5452770"/>
                <a:ext cx="808245" cy="129233"/>
              </a:xfrm>
              <a:prstGeom prst="rect">
                <a:avLst/>
              </a:prstGeom>
              <a:ln>
                <a:noFill/>
              </a:ln>
            </p:spPr>
            <p:txBody>
              <a:bodyPr wrap="square" lIns="0" tIns="0" rIns="0" bIns="0" anchor="ctr">
                <a:spAutoFit/>
              </a:bodyPr>
              <a:lstStyle/>
              <a:p>
                <a:pPr algn="ctr" defTabSz="1074991" fontAlgn="base">
                  <a:spcBef>
                    <a:spcPts val="1412"/>
                  </a:spcBef>
                  <a:spcAft>
                    <a:spcPct val="0"/>
                  </a:spcAft>
                  <a:defRPr/>
                </a:pPr>
                <a:r>
                  <a:rPr lang="en-US" sz="686" kern="0" dirty="0">
                    <a:ln>
                      <a:solidFill>
                        <a:srgbClr val="FFFFFF">
                          <a:alpha val="0"/>
                        </a:srgbClr>
                      </a:solidFill>
                    </a:ln>
                    <a:solidFill>
                      <a:srgbClr val="505050">
                        <a:lumMod val="20000"/>
                        <a:lumOff val="80000"/>
                      </a:srgbClr>
                    </a:solidFill>
                    <a:latin typeface="Segoe UI"/>
                  </a:rPr>
                  <a:t>Active Directory</a:t>
                </a:r>
              </a:p>
            </p:txBody>
          </p:sp>
          <p:pic>
            <p:nvPicPr>
              <p:cNvPr id="10" name="Picture 9"/>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5900"/>
                        </a14:imgEffect>
                        <a14:imgEffect>
                          <a14:saturation sat="0"/>
                        </a14:imgEffect>
                      </a14:imgLayer>
                    </a14:imgProps>
                  </a:ext>
                  <a:ext uri="{28A0092B-C50C-407E-A947-70E740481C1C}">
                    <a14:useLocalDpi xmlns:a14="http://schemas.microsoft.com/office/drawing/2010/main"/>
                  </a:ext>
                </a:extLst>
              </a:blip>
              <a:stretch>
                <a:fillRect/>
              </a:stretch>
            </p:blipFill>
            <p:spPr>
              <a:xfrm>
                <a:off x="1563648" y="5173663"/>
                <a:ext cx="407281" cy="269494"/>
              </a:xfrm>
              <a:prstGeom prst="rect">
                <a:avLst/>
              </a:prstGeom>
            </p:spPr>
          </p:pic>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2711" y="4792924"/>
              <a:ext cx="37522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7"/>
            <a:stretch>
              <a:fillRect/>
            </a:stretch>
          </p:blipFill>
          <p:spPr>
            <a:xfrm>
              <a:off x="2739182" y="5448645"/>
              <a:ext cx="222284" cy="222284"/>
            </a:xfrm>
            <a:prstGeom prst="rect">
              <a:avLst/>
            </a:prstGeom>
          </p:spPr>
        </p:pic>
        <p:cxnSp>
          <p:nvCxnSpPr>
            <p:cNvPr id="15" name="Straight Arrow Connector 14"/>
            <p:cNvCxnSpPr>
              <a:stCxn id="13" idx="0"/>
              <a:endCxn id="12" idx="2"/>
            </p:cNvCxnSpPr>
            <p:nvPr/>
          </p:nvCxnSpPr>
          <p:spPr>
            <a:xfrm flipV="1">
              <a:off x="2850324" y="5173924"/>
              <a:ext cx="1" cy="274721"/>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04529" y="4646776"/>
              <a:ext cx="1577705" cy="651143"/>
            </a:xfrm>
            <a:prstGeom prst="rect">
              <a:avLst/>
            </a:prstGeom>
            <a:noFill/>
          </p:spPr>
          <p:txBody>
            <a:bodyPr wrap="none" lIns="179285" tIns="143428" rIns="179285" bIns="143428" rtlCol="0">
              <a:spAutoFit/>
            </a:bodyPr>
            <a:lstStyle/>
            <a:p>
              <a:pPr defTabSz="896480">
                <a:lnSpc>
                  <a:spcPct val="90000"/>
                </a:lnSpc>
                <a:spcAft>
                  <a:spcPts val="588"/>
                </a:spcAft>
                <a:defRPr/>
              </a:pPr>
              <a:r>
                <a:rPr lang="en-US" sz="981" kern="0" dirty="0">
                  <a:solidFill>
                    <a:srgbClr val="FFFFFF"/>
                  </a:solidFill>
                  <a:latin typeface="Segoe UI"/>
                </a:rPr>
                <a:t>Azure AD Application</a:t>
              </a:r>
            </a:p>
            <a:p>
              <a:pPr defTabSz="896480">
                <a:lnSpc>
                  <a:spcPct val="90000"/>
                </a:lnSpc>
                <a:spcAft>
                  <a:spcPts val="588"/>
                </a:spcAft>
                <a:defRPr/>
              </a:pPr>
              <a:r>
                <a:rPr lang="en-US" sz="981" kern="0" dirty="0">
                  <a:solidFill>
                    <a:srgbClr val="FFFFFF"/>
                  </a:solidFill>
                  <a:latin typeface="Segoe UI"/>
                </a:rPr>
                <a:t>Proxy Connectors</a:t>
              </a:r>
            </a:p>
          </p:txBody>
        </p:sp>
        <p:sp>
          <p:nvSpPr>
            <p:cNvPr id="38" name="TextBox 37"/>
            <p:cNvSpPr txBox="1"/>
            <p:nvPr/>
          </p:nvSpPr>
          <p:spPr>
            <a:xfrm>
              <a:off x="2904529" y="5321689"/>
              <a:ext cx="1202893" cy="433965"/>
            </a:xfrm>
            <a:prstGeom prst="rect">
              <a:avLst/>
            </a:prstGeom>
            <a:noFill/>
          </p:spPr>
          <p:txBody>
            <a:bodyPr wrap="none" lIns="179285" tIns="143428" rIns="179285" bIns="143428" rtlCol="0">
              <a:spAutoFit/>
            </a:bodyPr>
            <a:lstStyle/>
            <a:p>
              <a:pPr defTabSz="896480">
                <a:lnSpc>
                  <a:spcPct val="90000"/>
                </a:lnSpc>
                <a:spcAft>
                  <a:spcPts val="588"/>
                </a:spcAft>
                <a:defRPr/>
              </a:pPr>
              <a:r>
                <a:rPr lang="en-US" sz="981" kern="0" dirty="0">
                  <a:solidFill>
                    <a:srgbClr val="FFFFFF"/>
                  </a:solidFill>
                  <a:latin typeface="Segoe UI"/>
                </a:rPr>
                <a:t>HTTP LOB App</a:t>
              </a:r>
            </a:p>
          </p:txBody>
        </p:sp>
        <p:sp>
          <p:nvSpPr>
            <p:cNvPr id="39" name="TextBox 38"/>
            <p:cNvSpPr txBox="1"/>
            <p:nvPr/>
          </p:nvSpPr>
          <p:spPr>
            <a:xfrm>
              <a:off x="1834717" y="5756610"/>
              <a:ext cx="2625163" cy="864852"/>
            </a:xfrm>
            <a:prstGeom prst="rect">
              <a:avLst/>
            </a:prstGeom>
            <a:noFill/>
          </p:spPr>
          <p:txBody>
            <a:bodyPr wrap="square" lIns="179285" tIns="143428" rIns="179285" bIns="143428" rtlCol="0">
              <a:spAutoFit/>
            </a:bodyPr>
            <a:lstStyle/>
            <a:p>
              <a:pPr defTabSz="896480">
                <a:lnSpc>
                  <a:spcPct val="90000"/>
                </a:lnSpc>
                <a:spcAft>
                  <a:spcPts val="588"/>
                </a:spcAft>
                <a:defRPr/>
              </a:pPr>
              <a:r>
                <a:rPr lang="en-US" sz="981" kern="0" dirty="0">
                  <a:solidFill>
                    <a:srgbClr val="FFFFFF"/>
                  </a:solidFill>
                  <a:latin typeface="Segoe UI"/>
                </a:rPr>
                <a:t>Windows Server AD/ADFS</a:t>
              </a:r>
            </a:p>
            <a:p>
              <a:pPr defTabSz="896480">
                <a:lnSpc>
                  <a:spcPct val="90000"/>
                </a:lnSpc>
                <a:spcAft>
                  <a:spcPts val="588"/>
                </a:spcAft>
                <a:defRPr/>
              </a:pPr>
              <a:r>
                <a:rPr lang="en-US" sz="981" kern="0" dirty="0" err="1">
                  <a:solidFill>
                    <a:srgbClr val="FFFFFF"/>
                  </a:solidFill>
                  <a:latin typeface="Segoe UI"/>
                </a:rPr>
                <a:t>Multiforest</a:t>
              </a:r>
              <a:endParaRPr lang="en-US" sz="981" kern="0" dirty="0">
                <a:solidFill>
                  <a:srgbClr val="FFFFFF"/>
                </a:solidFill>
                <a:latin typeface="Segoe UI"/>
              </a:endParaRPr>
            </a:p>
            <a:p>
              <a:pPr defTabSz="896480">
                <a:lnSpc>
                  <a:spcPct val="90000"/>
                </a:lnSpc>
                <a:spcAft>
                  <a:spcPts val="588"/>
                </a:spcAft>
                <a:defRPr/>
              </a:pPr>
              <a:r>
                <a:rPr lang="en-US" sz="981" kern="0" dirty="0">
                  <a:solidFill>
                    <a:srgbClr val="FFFFFF"/>
                  </a:solidFill>
                  <a:latin typeface="Segoe UI"/>
                </a:rPr>
                <a:t>DirSync/</a:t>
              </a:r>
              <a:r>
                <a:rPr lang="en-US" sz="981" kern="0" dirty="0" err="1">
                  <a:solidFill>
                    <a:srgbClr val="FFFFFF"/>
                  </a:solidFill>
                  <a:latin typeface="Segoe UI"/>
                </a:rPr>
                <a:t>AADSync</a:t>
              </a:r>
              <a:r>
                <a:rPr lang="en-US" sz="981" kern="0" dirty="0">
                  <a:solidFill>
                    <a:srgbClr val="FFFFFF"/>
                  </a:solidFill>
                  <a:latin typeface="Segoe UI"/>
                </a:rPr>
                <a:t>/password </a:t>
              </a:r>
              <a:r>
                <a:rPr lang="en-US" sz="981" kern="0" dirty="0" err="1">
                  <a:solidFill>
                    <a:srgbClr val="FFFFFF"/>
                  </a:solidFill>
                  <a:latin typeface="Segoe UI"/>
                </a:rPr>
                <a:t>writeback</a:t>
              </a:r>
              <a:endParaRPr lang="en-US" sz="981" kern="0" dirty="0">
                <a:solidFill>
                  <a:srgbClr val="FFFFFF"/>
                </a:solidFill>
                <a:latin typeface="Segoe UI"/>
              </a:endParaRPr>
            </a:p>
          </p:txBody>
        </p:sp>
        <p:grpSp>
          <p:nvGrpSpPr>
            <p:cNvPr id="78" name="Group 77"/>
            <p:cNvGrpSpPr/>
            <p:nvPr/>
          </p:nvGrpSpPr>
          <p:grpSpPr>
            <a:xfrm>
              <a:off x="5912202" y="5097462"/>
              <a:ext cx="1125629" cy="501165"/>
              <a:chOff x="4006048" y="4596297"/>
              <a:chExt cx="1125629" cy="501165"/>
            </a:xfrm>
          </p:grpSpPr>
          <p:grpSp>
            <p:nvGrpSpPr>
              <p:cNvPr id="34" name="Group 33"/>
              <p:cNvGrpSpPr/>
              <p:nvPr/>
            </p:nvGrpSpPr>
            <p:grpSpPr>
              <a:xfrm>
                <a:off x="4264062" y="4596297"/>
                <a:ext cx="609600" cy="272565"/>
                <a:chOff x="2713037" y="4449644"/>
                <a:chExt cx="1185863" cy="530225"/>
              </a:xfrm>
            </p:grpSpPr>
            <p:pic>
              <p:nvPicPr>
                <p:cNvPr id="35" name="Picture 4"/>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037" y="4449644"/>
                  <a:ext cx="506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9451" y="4449644"/>
                  <a:ext cx="679449"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Rectangle 97"/>
              <p:cNvSpPr/>
              <p:nvPr/>
            </p:nvSpPr>
            <p:spPr>
              <a:xfrm>
                <a:off x="4006048" y="4851241"/>
                <a:ext cx="1125629" cy="246221"/>
              </a:xfrm>
              <a:prstGeom prst="rect">
                <a:avLst/>
              </a:prstGeom>
            </p:spPr>
            <p:txBody>
              <a:bodyPr wrap="none">
                <a:spAutoFit/>
              </a:bodyPr>
              <a:lstStyle/>
              <a:p>
                <a:pPr defTabSz="896480">
                  <a:defRPr/>
                </a:pPr>
                <a:r>
                  <a:rPr lang="en-US" sz="981" kern="0" dirty="0">
                    <a:solidFill>
                      <a:srgbClr val="FFFFFF"/>
                    </a:solidFill>
                    <a:latin typeface="Segoe UI"/>
                  </a:rPr>
                  <a:t>On Premise User</a:t>
                </a:r>
                <a:endParaRPr lang="en-US" sz="1765" kern="0" dirty="0">
                  <a:solidFill>
                    <a:srgbClr val="505050"/>
                  </a:solidFill>
                  <a:latin typeface="Segoe UI"/>
                </a:endParaRPr>
              </a:p>
            </p:txBody>
          </p:sp>
        </p:grpSp>
        <p:grpSp>
          <p:nvGrpSpPr>
            <p:cNvPr id="77" name="Group 76"/>
            <p:cNvGrpSpPr/>
            <p:nvPr/>
          </p:nvGrpSpPr>
          <p:grpSpPr>
            <a:xfrm>
              <a:off x="7664802" y="5097463"/>
              <a:ext cx="915635" cy="501165"/>
              <a:chOff x="5245499" y="4596297"/>
              <a:chExt cx="915635" cy="501165"/>
            </a:xfrm>
          </p:grpSpPr>
          <p:grpSp>
            <p:nvGrpSpPr>
              <p:cNvPr id="55" name="Group 54"/>
              <p:cNvGrpSpPr/>
              <p:nvPr/>
            </p:nvGrpSpPr>
            <p:grpSpPr>
              <a:xfrm>
                <a:off x="5398516" y="4596297"/>
                <a:ext cx="609600" cy="272565"/>
                <a:chOff x="2713037" y="4449644"/>
                <a:chExt cx="1185863" cy="530225"/>
              </a:xfrm>
            </p:grpSpPr>
            <p:pic>
              <p:nvPicPr>
                <p:cNvPr id="56" name="Picture 4"/>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037" y="4449644"/>
                  <a:ext cx="506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4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9451" y="4449644"/>
                  <a:ext cx="679449"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p:cNvSpPr/>
              <p:nvPr/>
            </p:nvSpPr>
            <p:spPr>
              <a:xfrm>
                <a:off x="5245499" y="4851241"/>
                <a:ext cx="915635" cy="246221"/>
              </a:xfrm>
              <a:prstGeom prst="rect">
                <a:avLst/>
              </a:prstGeom>
            </p:spPr>
            <p:txBody>
              <a:bodyPr wrap="none">
                <a:spAutoFit/>
              </a:bodyPr>
              <a:lstStyle/>
              <a:p>
                <a:pPr defTabSz="896480">
                  <a:defRPr/>
                </a:pPr>
                <a:r>
                  <a:rPr lang="en-US" sz="981" kern="0" dirty="0">
                    <a:solidFill>
                      <a:srgbClr val="FFFFFF"/>
                    </a:solidFill>
                    <a:latin typeface="Segoe UI"/>
                  </a:rPr>
                  <a:t>Remote User</a:t>
                </a:r>
                <a:endParaRPr lang="en-US" sz="1765" kern="0" dirty="0">
                  <a:solidFill>
                    <a:srgbClr val="505050"/>
                  </a:solidFill>
                  <a:latin typeface="Segoe UI"/>
                </a:endParaRPr>
              </a:p>
            </p:txBody>
          </p:sp>
        </p:grpSp>
        <p:cxnSp>
          <p:nvCxnSpPr>
            <p:cNvPr id="20" name="Elbow Connector 19"/>
            <p:cNvCxnSpPr>
              <a:stCxn id="35" idx="1"/>
              <a:endCxn id="38" idx="3"/>
            </p:cNvCxnSpPr>
            <p:nvPr/>
          </p:nvCxnSpPr>
          <p:spPr>
            <a:xfrm rot="10800000" flipV="1">
              <a:off x="4107422" y="5233744"/>
              <a:ext cx="2062794" cy="304927"/>
            </a:xfrm>
            <a:prstGeom prst="bentConnector3">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5" idx="2"/>
              <a:endCxn id="12" idx="0"/>
            </p:cNvCxnSpPr>
            <p:nvPr/>
          </p:nvCxnSpPr>
          <p:spPr>
            <a:xfrm rot="5400000">
              <a:off x="2913033" y="3717306"/>
              <a:ext cx="1012910" cy="1138326"/>
            </a:xfrm>
            <a:prstGeom prst="bentConnector3">
              <a:avLst>
                <a:gd name="adj1" fmla="val 50000"/>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120" idx="1"/>
              <a:endCxn id="5" idx="0"/>
            </p:cNvCxnSpPr>
            <p:nvPr/>
          </p:nvCxnSpPr>
          <p:spPr>
            <a:xfrm rot="10800000" flipV="1">
              <a:off x="2306565" y="3318724"/>
              <a:ext cx="1517664" cy="1490144"/>
            </a:xfrm>
            <a:prstGeom prst="bentConnector2">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159" idx="2"/>
              <a:endCxn id="56" idx="0"/>
            </p:cNvCxnSpPr>
            <p:nvPr/>
          </p:nvCxnSpPr>
          <p:spPr>
            <a:xfrm rot="16200000" flipH="1">
              <a:off x="6597011" y="3746492"/>
              <a:ext cx="1209770" cy="1492171"/>
            </a:xfrm>
            <a:prstGeom prst="bentConnector3">
              <a:avLst>
                <a:gd name="adj1" fmla="val 50000"/>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2286760" y="409057"/>
              <a:ext cx="7425242" cy="3697805"/>
              <a:chOff x="2286760" y="143294"/>
              <a:chExt cx="7425242" cy="3697805"/>
            </a:xfrm>
          </p:grpSpPr>
          <p:pic>
            <p:nvPicPr>
              <p:cNvPr id="245"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09298" y="601662"/>
                <a:ext cx="167142" cy="1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Elbow Connector 73"/>
              <p:cNvCxnSpPr>
                <a:stCxn id="120" idx="3"/>
                <a:endCxn id="7" idx="1"/>
              </p:cNvCxnSpPr>
              <p:nvPr/>
            </p:nvCxnSpPr>
            <p:spPr>
              <a:xfrm flipV="1">
                <a:off x="4178133" y="2517725"/>
                <a:ext cx="1853321" cy="535236"/>
              </a:xfrm>
              <a:prstGeom prst="bentConnector3">
                <a:avLst>
                  <a:gd name="adj1" fmla="val 81094"/>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7" idx="3"/>
                <a:endCxn id="116" idx="1"/>
              </p:cNvCxnSpPr>
              <p:nvPr/>
            </p:nvCxnSpPr>
            <p:spPr>
              <a:xfrm>
                <a:off x="6880167" y="2517725"/>
                <a:ext cx="386371" cy="11965"/>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3278991" y="2876520"/>
                <a:ext cx="1419319" cy="637731"/>
                <a:chOff x="840881" y="957672"/>
                <a:chExt cx="1419319" cy="637731"/>
              </a:xfrm>
            </p:grpSpPr>
            <p:sp>
              <p:nvSpPr>
                <p:cNvPr id="45" name="TextBox 12"/>
                <p:cNvSpPr txBox="1">
                  <a:spLocks noChangeArrowheads="1"/>
                </p:cNvSpPr>
                <p:nvPr/>
              </p:nvSpPr>
              <p:spPr bwMode="auto">
                <a:xfrm>
                  <a:off x="840881" y="1349182"/>
                  <a:ext cx="14193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Azure AD Premium</a:t>
                  </a:r>
                </a:p>
              </p:txBody>
            </p:sp>
            <p:pic>
              <p:nvPicPr>
                <p:cNvPr id="120" name="Picture 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86119" y="957672"/>
                  <a:ext cx="353904" cy="3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 name="Group 128"/>
              <p:cNvGrpSpPr/>
              <p:nvPr/>
            </p:nvGrpSpPr>
            <p:grpSpPr>
              <a:xfrm>
                <a:off x="4069175" y="2008645"/>
                <a:ext cx="1541947" cy="689454"/>
                <a:chOff x="7155681" y="1455777"/>
                <a:chExt cx="1541947" cy="689454"/>
              </a:xfrm>
            </p:grpSpPr>
            <p:pic>
              <p:nvPicPr>
                <p:cNvPr id="11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740743" y="1455777"/>
                  <a:ext cx="371822" cy="37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2"/>
                <p:cNvSpPr txBox="1">
                  <a:spLocks noChangeArrowheads="1"/>
                </p:cNvSpPr>
                <p:nvPr/>
              </p:nvSpPr>
              <p:spPr bwMode="auto">
                <a:xfrm>
                  <a:off x="7155681" y="1745121"/>
                  <a:ext cx="1541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Azure Right Management Service</a:t>
                  </a:r>
                </a:p>
              </p:txBody>
            </p:sp>
          </p:grpSp>
          <p:cxnSp>
            <p:nvCxnSpPr>
              <p:cNvPr id="136" name="Elbow Connector 135"/>
              <p:cNvCxnSpPr>
                <a:stCxn id="119" idx="0"/>
                <a:endCxn id="116" idx="0"/>
              </p:cNvCxnSpPr>
              <p:nvPr/>
            </p:nvCxnSpPr>
            <p:spPr>
              <a:xfrm rot="5400000" flipH="1" flipV="1">
                <a:off x="6378698" y="282313"/>
                <a:ext cx="187783" cy="3264882"/>
              </a:xfrm>
              <a:prstGeom prst="bentConnector3">
                <a:avLst>
                  <a:gd name="adj1" fmla="val 221736"/>
                </a:avLst>
              </a:prstGeom>
              <a:ln>
                <a:solidFill>
                  <a:schemeClr val="accent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5167942" y="405411"/>
                <a:ext cx="1541947" cy="825826"/>
                <a:chOff x="4493191" y="2155657"/>
                <a:chExt cx="1541947" cy="825826"/>
              </a:xfrm>
            </p:grpSpPr>
            <p:pic>
              <p:nvPicPr>
                <p:cNvPr id="8" name="Picture 7"/>
                <p:cNvPicPr>
                  <a:picLocks noChangeAspect="1"/>
                </p:cNvPicPr>
                <p:nvPr/>
              </p:nvPicPr>
              <p:blipFill>
                <a:blip r:embed="rId13"/>
                <a:stretch>
                  <a:fillRect/>
                </a:stretch>
              </p:blipFill>
              <p:spPr>
                <a:xfrm>
                  <a:off x="4852275" y="2155657"/>
                  <a:ext cx="823778" cy="588413"/>
                </a:xfrm>
                <a:prstGeom prst="rect">
                  <a:avLst/>
                </a:prstGeom>
              </p:spPr>
            </p:pic>
            <p:sp>
              <p:nvSpPr>
                <p:cNvPr id="158" name="TextBox 12"/>
                <p:cNvSpPr txBox="1">
                  <a:spLocks noChangeArrowheads="1"/>
                </p:cNvSpPr>
                <p:nvPr/>
              </p:nvSpPr>
              <p:spPr bwMode="auto">
                <a:xfrm>
                  <a:off x="4493191" y="2735262"/>
                  <a:ext cx="15419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Cloud App Discovery</a:t>
                  </a:r>
                </a:p>
              </p:txBody>
            </p:sp>
          </p:grpSp>
          <p:grpSp>
            <p:nvGrpSpPr>
              <p:cNvPr id="232" name="Group 231"/>
              <p:cNvGrpSpPr/>
              <p:nvPr/>
            </p:nvGrpSpPr>
            <p:grpSpPr>
              <a:xfrm>
                <a:off x="5684837" y="1932981"/>
                <a:ext cx="1541947" cy="1688949"/>
                <a:chOff x="7558004" y="2370261"/>
                <a:chExt cx="1541947" cy="1688949"/>
              </a:xfrm>
            </p:grpSpPr>
            <p:pic>
              <p:nvPicPr>
                <p:cNvPr id="7" name="Picture 6"/>
                <p:cNvPicPr>
                  <a:picLocks noChangeAspect="1"/>
                </p:cNvPicPr>
                <p:nvPr/>
              </p:nvPicPr>
              <p:blipFill>
                <a:blip r:embed="rId14"/>
                <a:stretch>
                  <a:fillRect/>
                </a:stretch>
              </p:blipFill>
              <p:spPr>
                <a:xfrm>
                  <a:off x="7904621" y="2370261"/>
                  <a:ext cx="848713" cy="1169487"/>
                </a:xfrm>
                <a:prstGeom prst="rect">
                  <a:avLst/>
                </a:prstGeom>
              </p:spPr>
            </p:pic>
            <p:sp>
              <p:nvSpPr>
                <p:cNvPr id="159" name="TextBox 12"/>
                <p:cNvSpPr txBox="1">
                  <a:spLocks noChangeArrowheads="1"/>
                </p:cNvSpPr>
                <p:nvPr/>
              </p:nvSpPr>
              <p:spPr bwMode="auto">
                <a:xfrm>
                  <a:off x="7558004" y="3659100"/>
                  <a:ext cx="1541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Custom sing-on</a:t>
                  </a:r>
                </a:p>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experience</a:t>
                  </a:r>
                </a:p>
              </p:txBody>
            </p:sp>
          </p:grpSp>
          <p:grpSp>
            <p:nvGrpSpPr>
              <p:cNvPr id="233" name="Group 232"/>
              <p:cNvGrpSpPr/>
              <p:nvPr/>
            </p:nvGrpSpPr>
            <p:grpSpPr>
              <a:xfrm>
                <a:off x="7266538" y="1820862"/>
                <a:ext cx="1694899" cy="1813034"/>
                <a:chOff x="9323938" y="2246176"/>
                <a:chExt cx="1694899" cy="1813034"/>
              </a:xfrm>
            </p:grpSpPr>
            <p:pic>
              <p:nvPicPr>
                <p:cNvPr id="116" name="Picture 115"/>
                <p:cNvPicPr>
                  <a:picLocks noChangeAspect="1"/>
                </p:cNvPicPr>
                <p:nvPr/>
              </p:nvPicPr>
              <p:blipFill>
                <a:blip r:embed="rId15"/>
                <a:stretch>
                  <a:fillRect/>
                </a:stretch>
              </p:blipFill>
              <p:spPr>
                <a:xfrm>
                  <a:off x="9323938" y="2246176"/>
                  <a:ext cx="1676983" cy="1417656"/>
                </a:xfrm>
                <a:prstGeom prst="rect">
                  <a:avLst/>
                </a:prstGeom>
              </p:spPr>
            </p:pic>
            <p:sp>
              <p:nvSpPr>
                <p:cNvPr id="160" name="TextBox 12"/>
                <p:cNvSpPr txBox="1">
                  <a:spLocks noChangeArrowheads="1"/>
                </p:cNvSpPr>
                <p:nvPr/>
              </p:nvSpPr>
              <p:spPr bwMode="auto">
                <a:xfrm>
                  <a:off x="9476890" y="3659100"/>
                  <a:ext cx="1541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896480">
                    <a:lnSpc>
                      <a:spcPct val="100000"/>
                    </a:lnSpc>
                    <a:spcBef>
                      <a:spcPct val="0"/>
                    </a:spcBef>
                    <a:buNone/>
                    <a:defRPr/>
                  </a:pPr>
                  <a:r>
                    <a:rPr lang="en-US" altLang="en-US" sz="981" kern="0" dirty="0">
                      <a:solidFill>
                        <a:srgbClr val="FFFFFF"/>
                      </a:solidFill>
                      <a:latin typeface="Segoe UI Light"/>
                      <a:cs typeface="Segoe UI" panose="020B0502040204020203" pitchFamily="34" charset="0"/>
                    </a:rPr>
                    <a:t>Users see and launch cloud apps</a:t>
                  </a:r>
                </a:p>
              </p:txBody>
            </p:sp>
          </p:grpSp>
          <p:sp>
            <p:nvSpPr>
              <p:cNvPr id="166" name="Freeform 128"/>
              <p:cNvSpPr>
                <a:spLocks noChangeAspect="1"/>
              </p:cNvSpPr>
              <p:nvPr/>
            </p:nvSpPr>
            <p:spPr bwMode="black">
              <a:xfrm>
                <a:off x="3018096" y="143294"/>
                <a:ext cx="6693906" cy="36978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1">
                    <a:lumMod val="60000"/>
                    <a:lumOff val="40000"/>
                  </a:schemeClr>
                </a:solidFill>
              </a:ln>
              <a:extLst/>
            </p:spPr>
            <p:txBody>
              <a:bodyPr vert="horz" wrap="square" lIns="89642" tIns="44821" rIns="89642" bIns="44821" numCol="1" anchor="t" anchorCtr="0" compatLnSpc="1">
                <a:prstTxWarp prst="textNoShape">
                  <a:avLst/>
                </a:prstTxWarp>
              </a:bodyPr>
              <a:lstStyle/>
              <a:p>
                <a:pPr defTabSz="896480">
                  <a:defRPr/>
                </a:pPr>
                <a:endParaRPr lang="en-US" sz="1765" kern="0" dirty="0">
                  <a:solidFill>
                    <a:srgbClr val="FFFFFF"/>
                  </a:solidFill>
                  <a:latin typeface="Segoe UI"/>
                </a:endParaRPr>
              </a:p>
            </p:txBody>
          </p:sp>
          <p:grpSp>
            <p:nvGrpSpPr>
              <p:cNvPr id="236" name="Group 235"/>
              <p:cNvGrpSpPr/>
              <p:nvPr/>
            </p:nvGrpSpPr>
            <p:grpSpPr>
              <a:xfrm>
                <a:off x="2286760" y="583474"/>
                <a:ext cx="1890582" cy="1019077"/>
                <a:chOff x="822455" y="1221703"/>
                <a:chExt cx="1890582" cy="1019077"/>
              </a:xfrm>
            </p:grpSpPr>
            <p:grpSp>
              <p:nvGrpSpPr>
                <p:cNvPr id="79" name="Group 78"/>
                <p:cNvGrpSpPr/>
                <p:nvPr/>
              </p:nvGrpSpPr>
              <p:grpSpPr>
                <a:xfrm>
                  <a:off x="1321631" y="1221703"/>
                  <a:ext cx="763351" cy="501165"/>
                  <a:chOff x="6384598" y="4596297"/>
                  <a:chExt cx="763351" cy="501165"/>
                </a:xfrm>
              </p:grpSpPr>
              <p:grpSp>
                <p:nvGrpSpPr>
                  <p:cNvPr id="19" name="Group 18"/>
                  <p:cNvGrpSpPr/>
                  <p:nvPr/>
                </p:nvGrpSpPr>
                <p:grpSpPr>
                  <a:xfrm>
                    <a:off x="6461473" y="4596297"/>
                    <a:ext cx="609600" cy="272565"/>
                    <a:chOff x="2713037" y="4449644"/>
                    <a:chExt cx="1185863" cy="530225"/>
                  </a:xfrm>
                </p:grpSpPr>
                <p:pic>
                  <p:nvPicPr>
                    <p:cNvPr id="17"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13037" y="4449644"/>
                      <a:ext cx="506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9451" y="4449644"/>
                      <a:ext cx="679449"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40"/>
                  <p:cNvSpPr/>
                  <p:nvPr/>
                </p:nvSpPr>
                <p:spPr>
                  <a:xfrm>
                    <a:off x="6384598" y="4851241"/>
                    <a:ext cx="763351" cy="246221"/>
                  </a:xfrm>
                  <a:prstGeom prst="rect">
                    <a:avLst/>
                  </a:prstGeom>
                </p:spPr>
                <p:txBody>
                  <a:bodyPr wrap="none">
                    <a:spAutoFit/>
                  </a:bodyPr>
                  <a:lstStyle/>
                  <a:p>
                    <a:pPr defTabSz="896480">
                      <a:defRPr/>
                    </a:pPr>
                    <a:r>
                      <a:rPr lang="en-US" sz="981" kern="0" dirty="0">
                        <a:solidFill>
                          <a:srgbClr val="FFFFFF"/>
                        </a:solidFill>
                        <a:latin typeface="Segoe UI"/>
                      </a:rPr>
                      <a:t>Developer</a:t>
                    </a:r>
                    <a:endParaRPr lang="en-US" sz="1765" kern="0" dirty="0">
                      <a:solidFill>
                        <a:srgbClr val="505050"/>
                      </a:solidFill>
                      <a:latin typeface="Segoe UI"/>
                    </a:endParaRPr>
                  </a:p>
                </p:txBody>
              </p:sp>
            </p:grpSp>
            <p:sp>
              <p:nvSpPr>
                <p:cNvPr id="201" name="TextBox 200"/>
                <p:cNvSpPr txBox="1"/>
                <p:nvPr/>
              </p:nvSpPr>
              <p:spPr>
                <a:xfrm>
                  <a:off x="822455" y="1591371"/>
                  <a:ext cx="1890582" cy="649409"/>
                </a:xfrm>
                <a:prstGeom prst="rect">
                  <a:avLst/>
                </a:prstGeom>
                <a:noFill/>
              </p:spPr>
              <p:txBody>
                <a:bodyPr wrap="none" lIns="179285" tIns="143428" rIns="179285" bIns="143428" rtlCol="0">
                  <a:spAutoFit/>
                </a:bodyPr>
                <a:lstStyle/>
                <a:p>
                  <a:pPr defTabSz="896480">
                    <a:lnSpc>
                      <a:spcPct val="90000"/>
                    </a:lnSpc>
                    <a:spcAft>
                      <a:spcPts val="588"/>
                    </a:spcAft>
                    <a:defRPr/>
                  </a:pPr>
                  <a:r>
                    <a:rPr lang="en-US" sz="981" kern="0" dirty="0">
                      <a:solidFill>
                        <a:srgbClr val="FFFFFF"/>
                      </a:solidFill>
                      <a:latin typeface="Segoe UI"/>
                    </a:rPr>
                    <a:t>Develop secure cloud apps</a:t>
                  </a:r>
                </a:p>
                <a:p>
                  <a:pPr defTabSz="896480">
                    <a:lnSpc>
                      <a:spcPct val="90000"/>
                    </a:lnSpc>
                    <a:spcAft>
                      <a:spcPts val="588"/>
                    </a:spcAft>
                    <a:defRPr/>
                  </a:pPr>
                  <a:r>
                    <a:rPr lang="en-US" sz="981" kern="0" dirty="0">
                      <a:solidFill>
                        <a:srgbClr val="FFFFFF"/>
                      </a:solidFill>
                      <a:latin typeface="Segoe UI"/>
                    </a:rPr>
                    <a:t>Using ADAL and Graph API</a:t>
                  </a:r>
                </a:p>
              </p:txBody>
            </p:sp>
          </p:grpSp>
          <p:cxnSp>
            <p:nvCxnSpPr>
              <p:cNvPr id="222" name="Straight Arrow Connector 221"/>
              <p:cNvCxnSpPr>
                <a:stCxn id="18" idx="3"/>
                <a:endCxn id="8" idx="1"/>
              </p:cNvCxnSpPr>
              <p:nvPr/>
            </p:nvCxnSpPr>
            <p:spPr>
              <a:xfrm>
                <a:off x="3472411" y="692827"/>
                <a:ext cx="2054615" cy="6791"/>
              </a:xfrm>
              <a:prstGeom prst="straightConnector1">
                <a:avLst/>
              </a:prstGeom>
              <a:ln>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4709164"/>
      </p:ext>
    </p:extLst>
  </p:cSld>
  <p:clrMapOvr>
    <a:masterClrMapping/>
  </p:clrMapOvr>
  <p:transition advClick="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6" name="think-cell Slide" r:id="rId5" imgW="378" imgH="377" progId="TCLayout.ActiveDocument.1">
                  <p:embed/>
                </p:oleObj>
              </mc:Choice>
              <mc:Fallback>
                <p:oleObj name="think-cell Slide" r:id="rId5" imgW="378" imgH="377" progId="TCLayout.ActiveDocument.1">
                  <p:embed/>
                  <p:pic>
                    <p:nvPicPr>
                      <p:cNvPr id="26" name="Object 2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Azure is my next Datacenter</a:t>
            </a:r>
            <a:endParaRPr lang="en-IN" dirty="0"/>
          </a:p>
        </p:txBody>
      </p:sp>
      <p:sp>
        <p:nvSpPr>
          <p:cNvPr id="56" name="Rectangle 55"/>
          <p:cNvSpPr/>
          <p:nvPr/>
        </p:nvSpPr>
        <p:spPr>
          <a:xfrm>
            <a:off x="8100971" y="754713"/>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660988" y="754713"/>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34490" y="3399764"/>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766616" y="754713"/>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149167" y="754713"/>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709184" y="754713"/>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cxnSp>
        <p:nvCxnSpPr>
          <p:cNvPr id="29" name="Straight Arrow Connector 28"/>
          <p:cNvCxnSpPr>
            <a:cxnSpLocks/>
          </p:cNvCxnSpPr>
          <p:nvPr/>
        </p:nvCxnSpPr>
        <p:spPr>
          <a:xfrm flipV="1">
            <a:off x="368966" y="1854802"/>
            <a:ext cx="11504568" cy="7937"/>
          </a:xfrm>
          <a:prstGeom prst="straightConnector1">
            <a:avLst/>
          </a:prstGeom>
          <a:ln w="241300">
            <a:solidFill>
              <a:srgbClr val="0070C0"/>
            </a:solidFill>
            <a:headEnd type="none"/>
            <a:tailEnd type="triangle"/>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1359425" y="1596077"/>
            <a:ext cx="533324" cy="533324"/>
          </a:xfrm>
          <a:prstGeom prst="ellipse">
            <a:avLst/>
          </a:prstGeom>
          <a:solidFill>
            <a:schemeClr val="bg1"/>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33" name="Oval 32"/>
          <p:cNvSpPr/>
          <p:nvPr/>
        </p:nvSpPr>
        <p:spPr bwMode="auto">
          <a:xfrm>
            <a:off x="6540291" y="1596077"/>
            <a:ext cx="533324" cy="533324"/>
          </a:xfrm>
          <a:prstGeom prst="ellipse">
            <a:avLst/>
          </a:prstGeom>
          <a:solidFill>
            <a:schemeClr val="bg1">
              <a:lumMod val="20000"/>
              <a:lumOff val="80000"/>
            </a:schemeClr>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34" name="Oval 33"/>
          <p:cNvSpPr/>
          <p:nvPr/>
        </p:nvSpPr>
        <p:spPr bwMode="auto">
          <a:xfrm>
            <a:off x="9168817" y="1588141"/>
            <a:ext cx="533324" cy="533324"/>
          </a:xfrm>
          <a:prstGeom prst="ellipse">
            <a:avLst/>
          </a:prstGeom>
          <a:solidFill>
            <a:schemeClr val="bg1">
              <a:lumMod val="20000"/>
              <a:lumOff val="80000"/>
            </a:schemeClr>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37" name="TextBox 36"/>
          <p:cNvSpPr txBox="1"/>
          <p:nvPr/>
        </p:nvSpPr>
        <p:spPr>
          <a:xfrm>
            <a:off x="864197" y="2181779"/>
            <a:ext cx="1868612" cy="627822"/>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gradFill>
                  <a:gsLst>
                    <a:gs pos="2917">
                      <a:schemeClr val="tx1"/>
                    </a:gs>
                    <a:gs pos="30000">
                      <a:schemeClr val="tx1"/>
                    </a:gs>
                  </a:gsLst>
                  <a:lin ang="5400000" scaled="0"/>
                </a:gradFill>
              </a:rPr>
              <a:t>1</a:t>
            </a:r>
            <a:r>
              <a:rPr lang="en-US" sz="2400" kern="0" baseline="30000" dirty="0">
                <a:gradFill>
                  <a:gsLst>
                    <a:gs pos="2917">
                      <a:schemeClr val="tx1"/>
                    </a:gs>
                    <a:gs pos="30000">
                      <a:schemeClr val="tx1"/>
                    </a:gs>
                  </a:gsLst>
                  <a:lin ang="5400000" scaled="0"/>
                </a:gradFill>
              </a:rPr>
              <a:t>st</a:t>
            </a:r>
            <a:r>
              <a:rPr lang="en-US" sz="2400" kern="0" dirty="0">
                <a:gradFill>
                  <a:gsLst>
                    <a:gs pos="2917">
                      <a:schemeClr val="tx1"/>
                    </a:gs>
                    <a:gs pos="30000">
                      <a:schemeClr val="tx1"/>
                    </a:gs>
                  </a:gsLst>
                  <a:lin ang="5400000" scaled="0"/>
                </a:gradFill>
              </a:rPr>
              <a:t> week</a:t>
            </a:r>
          </a:p>
        </p:txBody>
      </p:sp>
      <p:sp>
        <p:nvSpPr>
          <p:cNvPr id="38" name="TextBox 37"/>
          <p:cNvSpPr txBox="1"/>
          <p:nvPr/>
        </p:nvSpPr>
        <p:spPr>
          <a:xfrm>
            <a:off x="3454629" y="2181327"/>
            <a:ext cx="1678480" cy="627822"/>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gradFill>
                  <a:gsLst>
                    <a:gs pos="2917">
                      <a:schemeClr val="tx1"/>
                    </a:gs>
                    <a:gs pos="30000">
                      <a:schemeClr val="tx1"/>
                    </a:gs>
                  </a:gsLst>
                  <a:lin ang="5400000" scaled="0"/>
                </a:gradFill>
              </a:rPr>
              <a:t>2</a:t>
            </a:r>
            <a:r>
              <a:rPr lang="en-US" sz="2400" kern="0" baseline="30000" dirty="0">
                <a:gradFill>
                  <a:gsLst>
                    <a:gs pos="2917">
                      <a:schemeClr val="tx1"/>
                    </a:gs>
                    <a:gs pos="30000">
                      <a:schemeClr val="tx1"/>
                    </a:gs>
                  </a:gsLst>
                  <a:lin ang="5400000" scaled="0"/>
                </a:gradFill>
              </a:rPr>
              <a:t>nd</a:t>
            </a:r>
            <a:r>
              <a:rPr lang="en-US" sz="2400" kern="0" dirty="0">
                <a:gradFill>
                  <a:gsLst>
                    <a:gs pos="2917">
                      <a:schemeClr val="tx1"/>
                    </a:gs>
                    <a:gs pos="30000">
                      <a:schemeClr val="tx1"/>
                    </a:gs>
                  </a:gsLst>
                  <a:lin ang="5400000" scaled="0"/>
                </a:gradFill>
              </a:rPr>
              <a:t> week</a:t>
            </a:r>
          </a:p>
        </p:txBody>
      </p:sp>
      <p:sp>
        <p:nvSpPr>
          <p:cNvPr id="39" name="TextBox 38"/>
          <p:cNvSpPr txBox="1"/>
          <p:nvPr/>
        </p:nvSpPr>
        <p:spPr>
          <a:xfrm>
            <a:off x="6045061" y="2181779"/>
            <a:ext cx="1685775" cy="627822"/>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gradFill>
                  <a:gsLst>
                    <a:gs pos="2917">
                      <a:schemeClr val="tx1"/>
                    </a:gs>
                    <a:gs pos="30000">
                      <a:schemeClr val="tx1"/>
                    </a:gs>
                  </a:gsLst>
                  <a:lin ang="5400000" scaled="0"/>
                </a:gradFill>
              </a:rPr>
              <a:t>3</a:t>
            </a:r>
            <a:r>
              <a:rPr lang="en-US" sz="2400" kern="0" baseline="30000" dirty="0">
                <a:gradFill>
                  <a:gsLst>
                    <a:gs pos="2917">
                      <a:schemeClr val="tx1"/>
                    </a:gs>
                    <a:gs pos="30000">
                      <a:schemeClr val="tx1"/>
                    </a:gs>
                  </a:gsLst>
                  <a:lin ang="5400000" scaled="0"/>
                </a:gradFill>
              </a:rPr>
              <a:t>rd</a:t>
            </a:r>
            <a:r>
              <a:rPr lang="en-US" sz="2400" kern="0" dirty="0">
                <a:gradFill>
                  <a:gsLst>
                    <a:gs pos="2917">
                      <a:schemeClr val="tx1"/>
                    </a:gs>
                    <a:gs pos="30000">
                      <a:schemeClr val="tx1"/>
                    </a:gs>
                  </a:gsLst>
                  <a:lin ang="5400000" scaled="0"/>
                </a:gradFill>
              </a:rPr>
              <a:t> week</a:t>
            </a:r>
          </a:p>
        </p:txBody>
      </p:sp>
      <p:sp>
        <p:nvSpPr>
          <p:cNvPr id="40" name="TextBox 39"/>
          <p:cNvSpPr txBox="1"/>
          <p:nvPr/>
        </p:nvSpPr>
        <p:spPr>
          <a:xfrm>
            <a:off x="8673588" y="2181779"/>
            <a:ext cx="1523783" cy="627822"/>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a:gradFill>
                  <a:gsLst>
                    <a:gs pos="2917">
                      <a:schemeClr val="tx1"/>
                    </a:gs>
                    <a:gs pos="30000">
                      <a:schemeClr val="tx1"/>
                    </a:gs>
                  </a:gsLst>
                  <a:lin ang="5400000" scaled="0"/>
                </a:gradFill>
              </a:rPr>
              <a:t>4</a:t>
            </a:r>
            <a:r>
              <a:rPr lang="en-US" sz="2400" kern="0" baseline="30000">
                <a:gradFill>
                  <a:gsLst>
                    <a:gs pos="2917">
                      <a:schemeClr val="tx1"/>
                    </a:gs>
                    <a:gs pos="30000">
                      <a:schemeClr val="tx1"/>
                    </a:gs>
                  </a:gsLst>
                  <a:lin ang="5400000" scaled="0"/>
                </a:gradFill>
              </a:rPr>
              <a:t>th </a:t>
            </a:r>
            <a:r>
              <a:rPr lang="en-US" sz="2400" kern="0">
                <a:gradFill>
                  <a:gsLst>
                    <a:gs pos="2917">
                      <a:schemeClr val="tx1"/>
                    </a:gs>
                    <a:gs pos="30000">
                      <a:schemeClr val="tx1"/>
                    </a:gs>
                  </a:gsLst>
                  <a:lin ang="5400000" scaled="0"/>
                </a:gradFill>
              </a:rPr>
              <a:t>week</a:t>
            </a:r>
            <a:endParaRPr lang="en-US" sz="2400" kern="0" dirty="0">
              <a:gradFill>
                <a:gsLst>
                  <a:gs pos="2917">
                    <a:schemeClr val="tx1"/>
                  </a:gs>
                  <a:gs pos="30000">
                    <a:schemeClr val="tx1"/>
                  </a:gs>
                </a:gsLst>
                <a:lin ang="5400000" scaled="0"/>
              </a:gradFill>
            </a:endParaRPr>
          </a:p>
        </p:txBody>
      </p:sp>
      <p:sp>
        <p:nvSpPr>
          <p:cNvPr id="41" name="Oval 40"/>
          <p:cNvSpPr/>
          <p:nvPr/>
        </p:nvSpPr>
        <p:spPr bwMode="auto">
          <a:xfrm>
            <a:off x="3930316" y="1588141"/>
            <a:ext cx="533324" cy="533324"/>
          </a:xfrm>
          <a:prstGeom prst="ellipse">
            <a:avLst/>
          </a:prstGeom>
          <a:solidFill>
            <a:schemeClr val="bg1"/>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45" name="Content Placeholder 12"/>
          <p:cNvPicPr>
            <a:picLocks noChangeAspect="1"/>
          </p:cNvPicPr>
          <p:nvPr/>
        </p:nvPicPr>
        <p:blipFill>
          <a:blip r:embed="rId7"/>
          <a:stretch>
            <a:fillRect/>
          </a:stretch>
        </p:blipFill>
        <p:spPr>
          <a:xfrm>
            <a:off x="368966" y="4266161"/>
            <a:ext cx="2062507" cy="2253480"/>
          </a:xfrm>
          <a:prstGeom prst="rect">
            <a:avLst/>
          </a:prstGeom>
        </p:spPr>
      </p:pic>
      <p:pic>
        <p:nvPicPr>
          <p:cNvPr id="46" name="Picture 45"/>
          <p:cNvPicPr>
            <a:picLocks noChangeAspect="1"/>
          </p:cNvPicPr>
          <p:nvPr/>
        </p:nvPicPr>
        <p:blipFill>
          <a:blip r:embed="rId8"/>
          <a:stretch>
            <a:fillRect/>
          </a:stretch>
        </p:blipFill>
        <p:spPr>
          <a:xfrm>
            <a:off x="1470867" y="4781284"/>
            <a:ext cx="500065" cy="514206"/>
          </a:xfrm>
          <a:prstGeom prst="rect">
            <a:avLst/>
          </a:prstGeom>
        </p:spPr>
      </p:pic>
      <p:pic>
        <p:nvPicPr>
          <p:cNvPr id="47" name="Picture 46"/>
          <p:cNvPicPr>
            <a:picLocks noChangeAspect="1"/>
          </p:cNvPicPr>
          <p:nvPr/>
        </p:nvPicPr>
        <p:blipFill>
          <a:blip r:embed="rId9"/>
          <a:stretch>
            <a:fillRect/>
          </a:stretch>
        </p:blipFill>
        <p:spPr>
          <a:xfrm>
            <a:off x="1782631" y="4427323"/>
            <a:ext cx="526741" cy="485065"/>
          </a:xfrm>
          <a:prstGeom prst="rect">
            <a:avLst/>
          </a:prstGeom>
        </p:spPr>
      </p:pic>
      <p:pic>
        <p:nvPicPr>
          <p:cNvPr id="48" name="Picture 47"/>
          <p:cNvPicPr>
            <a:picLocks noChangeAspect="1"/>
          </p:cNvPicPr>
          <p:nvPr/>
        </p:nvPicPr>
        <p:blipFill>
          <a:blip r:embed="rId10"/>
          <a:stretch>
            <a:fillRect/>
          </a:stretch>
        </p:blipFill>
        <p:spPr>
          <a:xfrm>
            <a:off x="1185950" y="4421396"/>
            <a:ext cx="403651" cy="338090"/>
          </a:xfrm>
          <a:prstGeom prst="rect">
            <a:avLst/>
          </a:prstGeom>
        </p:spPr>
      </p:pic>
      <p:pic>
        <p:nvPicPr>
          <p:cNvPr id="50" name="Picture 49"/>
          <p:cNvPicPr>
            <a:picLocks noChangeAspect="1"/>
          </p:cNvPicPr>
          <p:nvPr/>
        </p:nvPicPr>
        <p:blipFill>
          <a:blip r:embed="rId11"/>
          <a:stretch>
            <a:fillRect/>
          </a:stretch>
        </p:blipFill>
        <p:spPr>
          <a:xfrm>
            <a:off x="3155697" y="4260965"/>
            <a:ext cx="2312511" cy="1391006"/>
          </a:xfrm>
          <a:prstGeom prst="rect">
            <a:avLst/>
          </a:prstGeom>
        </p:spPr>
      </p:pic>
      <p:sp>
        <p:nvSpPr>
          <p:cNvPr id="51" name="Rectangle 50"/>
          <p:cNvSpPr/>
          <p:nvPr/>
        </p:nvSpPr>
        <p:spPr>
          <a:xfrm>
            <a:off x="6677962" y="5996709"/>
            <a:ext cx="1726023" cy="714748"/>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Backup</a:t>
            </a:r>
          </a:p>
          <a:p>
            <a:pPr algn="ctr"/>
            <a:r>
              <a:rPr lang="en-US" sz="1000" dirty="0">
                <a:solidFill>
                  <a:schemeClr val="bg1"/>
                </a:solidFill>
              </a:rPr>
              <a:t>Archiving</a:t>
            </a:r>
          </a:p>
          <a:p>
            <a:pPr algn="ctr"/>
            <a:r>
              <a:rPr lang="en-US" sz="1000" dirty="0">
                <a:solidFill>
                  <a:schemeClr val="bg1"/>
                </a:solidFill>
              </a:rPr>
              <a:t>DR Site</a:t>
            </a:r>
          </a:p>
        </p:txBody>
      </p:sp>
      <p:pic>
        <p:nvPicPr>
          <p:cNvPr id="52" name="Picture 51"/>
          <p:cNvPicPr>
            <a:picLocks noChangeAspect="1"/>
          </p:cNvPicPr>
          <p:nvPr/>
        </p:nvPicPr>
        <p:blipFill>
          <a:blip r:embed="rId12"/>
          <a:stretch>
            <a:fillRect/>
          </a:stretch>
        </p:blipFill>
        <p:spPr>
          <a:xfrm>
            <a:off x="6145728" y="4272542"/>
            <a:ext cx="2790493" cy="1647090"/>
          </a:xfrm>
          <a:prstGeom prst="rect">
            <a:avLst/>
          </a:prstGeom>
        </p:spPr>
      </p:pic>
      <p:sp>
        <p:nvSpPr>
          <p:cNvPr id="54" name="Rectangle 53"/>
          <p:cNvSpPr/>
          <p:nvPr/>
        </p:nvSpPr>
        <p:spPr>
          <a:xfrm>
            <a:off x="3333932" y="5785865"/>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Azure Active Directory</a:t>
            </a:r>
          </a:p>
          <a:p>
            <a:pPr algn="ctr"/>
            <a:r>
              <a:rPr lang="en-US" sz="1000" dirty="0">
                <a:solidFill>
                  <a:schemeClr val="bg1"/>
                </a:solidFill>
              </a:rPr>
              <a:t>Domain Controllers</a:t>
            </a:r>
          </a:p>
          <a:p>
            <a:pPr algn="ctr"/>
            <a:r>
              <a:rPr lang="en-US" sz="1000" dirty="0">
                <a:solidFill>
                  <a:schemeClr val="bg1"/>
                </a:solidFill>
              </a:rPr>
              <a:t>Multi-Factor Authentication</a:t>
            </a:r>
          </a:p>
          <a:p>
            <a:pPr algn="ctr"/>
            <a:r>
              <a:rPr lang="en-US" sz="1000" dirty="0">
                <a:solidFill>
                  <a:schemeClr val="bg1"/>
                </a:solidFill>
              </a:rPr>
              <a:t>LDAP &amp; SAML</a:t>
            </a:r>
          </a:p>
        </p:txBody>
      </p:sp>
      <p:sp>
        <p:nvSpPr>
          <p:cNvPr id="64" name="Rectangle 63"/>
          <p:cNvSpPr/>
          <p:nvPr/>
        </p:nvSpPr>
        <p:spPr>
          <a:xfrm>
            <a:off x="9394651" y="5978978"/>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Web Apps</a:t>
            </a:r>
          </a:p>
        </p:txBody>
      </p:sp>
      <p:sp>
        <p:nvSpPr>
          <p:cNvPr id="66" name="Rectangle 65"/>
          <p:cNvSpPr/>
          <p:nvPr/>
        </p:nvSpPr>
        <p:spPr>
          <a:xfrm>
            <a:off x="9394653" y="5003965"/>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OMS</a:t>
            </a:r>
          </a:p>
          <a:p>
            <a:pPr algn="ctr"/>
            <a:r>
              <a:rPr lang="en-US" sz="1000" dirty="0">
                <a:solidFill>
                  <a:schemeClr val="bg1"/>
                </a:solidFill>
              </a:rPr>
              <a:t>Azure &amp; AWS</a:t>
            </a:r>
          </a:p>
          <a:p>
            <a:pPr algn="ctr"/>
            <a:r>
              <a:rPr lang="en-US" sz="1000" dirty="0">
                <a:solidFill>
                  <a:schemeClr val="bg1"/>
                </a:solidFill>
              </a:rPr>
              <a:t>Windows &amp; Linux</a:t>
            </a:r>
          </a:p>
        </p:txBody>
      </p:sp>
      <p:sp>
        <p:nvSpPr>
          <p:cNvPr id="67" name="Rectangle 66"/>
          <p:cNvSpPr/>
          <p:nvPr/>
        </p:nvSpPr>
        <p:spPr>
          <a:xfrm>
            <a:off x="9394652" y="4028409"/>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DevOps</a:t>
            </a:r>
          </a:p>
        </p:txBody>
      </p:sp>
      <p:pic>
        <p:nvPicPr>
          <p:cNvPr id="68" name="Picture 67"/>
          <p:cNvPicPr>
            <a:picLocks noChangeAspect="1"/>
          </p:cNvPicPr>
          <p:nvPr/>
        </p:nvPicPr>
        <p:blipFill>
          <a:blip r:embed="rId13"/>
          <a:stretch>
            <a:fillRect/>
          </a:stretch>
        </p:blipFill>
        <p:spPr>
          <a:xfrm>
            <a:off x="8827381" y="3161666"/>
            <a:ext cx="2602620" cy="677160"/>
          </a:xfrm>
          <a:prstGeom prst="rect">
            <a:avLst/>
          </a:prstGeom>
        </p:spPr>
      </p:pic>
      <p:sp>
        <p:nvSpPr>
          <p:cNvPr id="36" name="Oval 35"/>
          <p:cNvSpPr/>
          <p:nvPr/>
        </p:nvSpPr>
        <p:spPr bwMode="auto">
          <a:xfrm>
            <a:off x="1361932" y="1594705"/>
            <a:ext cx="533324" cy="533324"/>
          </a:xfrm>
          <a:prstGeom prst="ellipse">
            <a:avLst/>
          </a:prstGeom>
          <a:solidFill>
            <a:srgbClr val="00B050"/>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2" name="Oval 41"/>
          <p:cNvSpPr/>
          <p:nvPr/>
        </p:nvSpPr>
        <p:spPr bwMode="auto">
          <a:xfrm>
            <a:off x="3928844" y="1589940"/>
            <a:ext cx="533324" cy="533324"/>
          </a:xfrm>
          <a:prstGeom prst="ellipse">
            <a:avLst/>
          </a:prstGeom>
          <a:solidFill>
            <a:srgbClr val="00B050"/>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3" name="Oval 42"/>
          <p:cNvSpPr/>
          <p:nvPr/>
        </p:nvSpPr>
        <p:spPr bwMode="auto">
          <a:xfrm>
            <a:off x="6542798" y="1594278"/>
            <a:ext cx="533324" cy="533324"/>
          </a:xfrm>
          <a:prstGeom prst="ellipse">
            <a:avLst/>
          </a:prstGeom>
          <a:solidFill>
            <a:srgbClr val="00B050"/>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4" name="Oval 43"/>
          <p:cNvSpPr/>
          <p:nvPr/>
        </p:nvSpPr>
        <p:spPr bwMode="auto">
          <a:xfrm>
            <a:off x="9170143" y="1589940"/>
            <a:ext cx="533324" cy="533324"/>
          </a:xfrm>
          <a:prstGeom prst="ellipse">
            <a:avLst/>
          </a:prstGeom>
          <a:solidFill>
            <a:srgbClr val="00B050"/>
          </a:solidFill>
          <a:ln w="139700">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5098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2000"/>
                                        <p:tgtEl>
                                          <p:spTgt spid="5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20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20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20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2000"/>
                                        <p:tgtEl>
                                          <p:spTgt spid="67"/>
                                        </p:tgtEl>
                                      </p:cBhvr>
                                    </p:animEffect>
                                  </p:childTnLst>
                                </p:cTn>
                              </p:par>
                              <p:par>
                                <p:cTn id="50" presetID="10" presetClass="entr" presetSubtype="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P spid="64" grpId="0" animBg="1"/>
      <p:bldP spid="66" grpId="0" animBg="1"/>
      <p:bldP spid="67" grpId="0" animBg="1"/>
      <p:bldP spid="36" grpId="0" animBg="1"/>
      <p:bldP spid="42" grpId="0" animBg="1"/>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5"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207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4"/>
          <a:stretch>
            <a:fillRect/>
          </a:stretch>
        </p:blipFill>
        <p:spPr>
          <a:xfrm>
            <a:off x="3348412" y="999107"/>
            <a:ext cx="5181784" cy="5661581"/>
          </a:xfrm>
          <a:prstGeom prst="rect">
            <a:avLst/>
          </a:prstGeom>
        </p:spPr>
      </p:pic>
      <p:pic>
        <p:nvPicPr>
          <p:cNvPr id="15" name="Picture 14"/>
          <p:cNvPicPr>
            <a:picLocks noChangeAspect="1"/>
          </p:cNvPicPr>
          <p:nvPr/>
        </p:nvPicPr>
        <p:blipFill>
          <a:blip r:embed="rId5"/>
          <a:stretch>
            <a:fillRect/>
          </a:stretch>
        </p:blipFill>
        <p:spPr>
          <a:xfrm>
            <a:off x="6108904" y="2265677"/>
            <a:ext cx="1330380" cy="1368000"/>
          </a:xfrm>
          <a:prstGeom prst="rect">
            <a:avLst/>
          </a:prstGeom>
        </p:spPr>
      </p:pic>
      <p:pic>
        <p:nvPicPr>
          <p:cNvPr id="16" name="Picture 15"/>
          <p:cNvPicPr>
            <a:picLocks noChangeAspect="1"/>
          </p:cNvPicPr>
          <p:nvPr/>
        </p:nvPicPr>
        <p:blipFill>
          <a:blip r:embed="rId6"/>
          <a:stretch>
            <a:fillRect/>
          </a:stretch>
        </p:blipFill>
        <p:spPr>
          <a:xfrm>
            <a:off x="7046653" y="1329427"/>
            <a:ext cx="1401349" cy="1290473"/>
          </a:xfrm>
          <a:prstGeom prst="rect">
            <a:avLst/>
          </a:prstGeom>
        </p:spPr>
      </p:pic>
      <p:sp>
        <p:nvSpPr>
          <p:cNvPr id="18" name="Rectangle 17"/>
          <p:cNvSpPr/>
          <p:nvPr/>
        </p:nvSpPr>
        <p:spPr>
          <a:xfrm>
            <a:off x="631860" y="5874716"/>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Azure VPN Gateway</a:t>
            </a:r>
          </a:p>
          <a:p>
            <a:pPr algn="ctr"/>
            <a:r>
              <a:rPr lang="en-US" sz="1000" dirty="0">
                <a:solidFill>
                  <a:schemeClr val="bg1"/>
                </a:solidFill>
              </a:rPr>
              <a:t>NVA Appliance</a:t>
            </a:r>
          </a:p>
          <a:p>
            <a:pPr algn="ctr"/>
            <a:r>
              <a:rPr lang="en-US" sz="1000" dirty="0">
                <a:solidFill>
                  <a:schemeClr val="bg1"/>
                </a:solidFill>
              </a:rPr>
              <a:t>ExpressRoute</a:t>
            </a:r>
          </a:p>
          <a:p>
            <a:pPr algn="ctr"/>
            <a:r>
              <a:rPr lang="en-US" sz="1000" dirty="0">
                <a:solidFill>
                  <a:schemeClr val="bg1"/>
                </a:solidFill>
              </a:rPr>
              <a:t>Azure VNET</a:t>
            </a:r>
          </a:p>
        </p:txBody>
      </p:sp>
      <p:sp>
        <p:nvSpPr>
          <p:cNvPr id="19" name="Rectangle 18"/>
          <p:cNvSpPr/>
          <p:nvPr/>
        </p:nvSpPr>
        <p:spPr>
          <a:xfrm>
            <a:off x="631860" y="4899703"/>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Azure Active Directory</a:t>
            </a:r>
          </a:p>
          <a:p>
            <a:pPr algn="ctr"/>
            <a:r>
              <a:rPr lang="en-US" sz="1000" dirty="0">
                <a:solidFill>
                  <a:schemeClr val="bg1"/>
                </a:solidFill>
              </a:rPr>
              <a:t>Domain Controllers</a:t>
            </a:r>
          </a:p>
          <a:p>
            <a:pPr algn="ctr"/>
            <a:r>
              <a:rPr lang="en-US" sz="1000" dirty="0">
                <a:solidFill>
                  <a:schemeClr val="bg1"/>
                </a:solidFill>
              </a:rPr>
              <a:t>Multi-Factor Authentication</a:t>
            </a:r>
          </a:p>
          <a:p>
            <a:pPr algn="ctr"/>
            <a:r>
              <a:rPr lang="en-US" sz="1000" dirty="0">
                <a:solidFill>
                  <a:schemeClr val="bg1"/>
                </a:solidFill>
              </a:rPr>
              <a:t>LDAP &amp; SAML</a:t>
            </a:r>
          </a:p>
        </p:txBody>
      </p:sp>
      <p:sp>
        <p:nvSpPr>
          <p:cNvPr id="20" name="Rectangle 19"/>
          <p:cNvSpPr/>
          <p:nvPr/>
        </p:nvSpPr>
        <p:spPr>
          <a:xfrm>
            <a:off x="631860" y="3924690"/>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Backup</a:t>
            </a:r>
          </a:p>
          <a:p>
            <a:pPr algn="ctr"/>
            <a:r>
              <a:rPr lang="en-US" sz="1000" dirty="0">
                <a:solidFill>
                  <a:schemeClr val="bg1"/>
                </a:solidFill>
              </a:rPr>
              <a:t>Archiving</a:t>
            </a:r>
          </a:p>
          <a:p>
            <a:pPr algn="ctr"/>
            <a:r>
              <a:rPr lang="en-US" sz="1000" dirty="0">
                <a:solidFill>
                  <a:schemeClr val="bg1"/>
                </a:solidFill>
              </a:rPr>
              <a:t>DR Site</a:t>
            </a:r>
          </a:p>
        </p:txBody>
      </p:sp>
      <p:sp>
        <p:nvSpPr>
          <p:cNvPr id="21" name="Rectangle 20"/>
          <p:cNvSpPr/>
          <p:nvPr/>
        </p:nvSpPr>
        <p:spPr>
          <a:xfrm>
            <a:off x="631856" y="2949677"/>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Web Apps</a:t>
            </a:r>
          </a:p>
        </p:txBody>
      </p:sp>
      <p:sp>
        <p:nvSpPr>
          <p:cNvPr id="22" name="Rectangle 21"/>
          <p:cNvSpPr/>
          <p:nvPr/>
        </p:nvSpPr>
        <p:spPr>
          <a:xfrm>
            <a:off x="631858" y="1974664"/>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OMS</a:t>
            </a:r>
          </a:p>
          <a:p>
            <a:pPr algn="ctr"/>
            <a:r>
              <a:rPr lang="en-US" sz="1000" dirty="0">
                <a:solidFill>
                  <a:schemeClr val="bg1"/>
                </a:solidFill>
              </a:rPr>
              <a:t>Azure &amp; AWS</a:t>
            </a:r>
          </a:p>
          <a:p>
            <a:pPr algn="ctr"/>
            <a:r>
              <a:rPr lang="en-US" sz="1000" dirty="0">
                <a:solidFill>
                  <a:schemeClr val="bg1"/>
                </a:solidFill>
              </a:rPr>
              <a:t>Windows &amp; Linux</a:t>
            </a:r>
          </a:p>
        </p:txBody>
      </p:sp>
      <p:sp>
        <p:nvSpPr>
          <p:cNvPr id="23" name="Rectangle 22"/>
          <p:cNvSpPr/>
          <p:nvPr/>
        </p:nvSpPr>
        <p:spPr>
          <a:xfrm>
            <a:off x="631857" y="999108"/>
            <a:ext cx="1844211" cy="78597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chemeClr val="bg1"/>
                </a:solidFill>
              </a:rPr>
              <a:t>DevOps</a:t>
            </a:r>
          </a:p>
        </p:txBody>
      </p:sp>
      <p:pic>
        <p:nvPicPr>
          <p:cNvPr id="25" name="Picture 24"/>
          <p:cNvPicPr>
            <a:picLocks noChangeAspect="1"/>
          </p:cNvPicPr>
          <p:nvPr/>
        </p:nvPicPr>
        <p:blipFill>
          <a:blip r:embed="rId7"/>
          <a:stretch>
            <a:fillRect/>
          </a:stretch>
        </p:blipFill>
        <p:spPr>
          <a:xfrm>
            <a:off x="8784980" y="999107"/>
            <a:ext cx="2981570" cy="1759873"/>
          </a:xfrm>
          <a:prstGeom prst="rect">
            <a:avLst/>
          </a:prstGeom>
        </p:spPr>
      </p:pic>
      <p:pic>
        <p:nvPicPr>
          <p:cNvPr id="26" name="Picture 25"/>
          <p:cNvPicPr>
            <a:picLocks noChangeAspect="1"/>
          </p:cNvPicPr>
          <p:nvPr/>
        </p:nvPicPr>
        <p:blipFill>
          <a:blip r:embed="rId8"/>
          <a:stretch>
            <a:fillRect/>
          </a:stretch>
        </p:blipFill>
        <p:spPr>
          <a:xfrm>
            <a:off x="8784980" y="2838923"/>
            <a:ext cx="2981570" cy="1793454"/>
          </a:xfrm>
          <a:prstGeom prst="rect">
            <a:avLst/>
          </a:prstGeom>
        </p:spPr>
      </p:pic>
      <p:pic>
        <p:nvPicPr>
          <p:cNvPr id="27" name="Picture 26"/>
          <p:cNvPicPr>
            <a:picLocks noChangeAspect="1"/>
          </p:cNvPicPr>
          <p:nvPr/>
        </p:nvPicPr>
        <p:blipFill>
          <a:blip r:embed="rId9"/>
          <a:stretch>
            <a:fillRect/>
          </a:stretch>
        </p:blipFill>
        <p:spPr>
          <a:xfrm>
            <a:off x="8784980" y="4723259"/>
            <a:ext cx="2944620" cy="1138860"/>
          </a:xfrm>
          <a:prstGeom prst="rect">
            <a:avLst/>
          </a:prstGeom>
        </p:spPr>
      </p:pic>
      <p:pic>
        <p:nvPicPr>
          <p:cNvPr id="28" name="Picture 27"/>
          <p:cNvPicPr>
            <a:picLocks noChangeAspect="1"/>
          </p:cNvPicPr>
          <p:nvPr/>
        </p:nvPicPr>
        <p:blipFill>
          <a:blip r:embed="rId10"/>
          <a:stretch>
            <a:fillRect/>
          </a:stretch>
        </p:blipFill>
        <p:spPr>
          <a:xfrm>
            <a:off x="8784980" y="6069926"/>
            <a:ext cx="2602620" cy="677160"/>
          </a:xfrm>
          <a:prstGeom prst="rect">
            <a:avLst/>
          </a:prstGeom>
        </p:spPr>
      </p:pic>
      <p:sp>
        <p:nvSpPr>
          <p:cNvPr id="30" name="Rectangle 29"/>
          <p:cNvSpPr/>
          <p:nvPr/>
        </p:nvSpPr>
        <p:spPr>
          <a:xfrm>
            <a:off x="631856" y="242880"/>
            <a:ext cx="10967667" cy="507133"/>
          </a:xfrm>
          <a:prstGeom prst="rect">
            <a:avLst/>
          </a:prstGeom>
          <a:solidFill>
            <a:srgbClr val="0070C0"/>
          </a:solidFill>
          <a:ln>
            <a:solidFill>
              <a:schemeClr val="tx1"/>
            </a:solidFill>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Extending your Datacenter with Azure </a:t>
            </a:r>
            <a:r>
              <a:rPr lang="en-US">
                <a:solidFill>
                  <a:schemeClr val="bg1"/>
                </a:solidFill>
              </a:rPr>
              <a:t>- delivers </a:t>
            </a:r>
            <a:r>
              <a:rPr lang="en-US" dirty="0">
                <a:solidFill>
                  <a:schemeClr val="bg1"/>
                </a:solidFill>
              </a:rPr>
              <a:t>consistent management anywhere, anytime</a:t>
            </a:r>
          </a:p>
        </p:txBody>
      </p:sp>
      <p:pic>
        <p:nvPicPr>
          <p:cNvPr id="31" name="Picture 30"/>
          <p:cNvPicPr>
            <a:picLocks noChangeAspect="1"/>
          </p:cNvPicPr>
          <p:nvPr/>
        </p:nvPicPr>
        <p:blipFill>
          <a:blip r:embed="rId11"/>
          <a:stretch>
            <a:fillRect/>
          </a:stretch>
        </p:blipFill>
        <p:spPr>
          <a:xfrm>
            <a:off x="5440907" y="1075203"/>
            <a:ext cx="1073880" cy="899460"/>
          </a:xfrm>
          <a:prstGeom prst="rect">
            <a:avLst/>
          </a:prstGeom>
        </p:spPr>
      </p:pic>
      <p:pic>
        <p:nvPicPr>
          <p:cNvPr id="32" name="Picture 31"/>
          <p:cNvPicPr>
            <a:picLocks noChangeAspect="1"/>
          </p:cNvPicPr>
          <p:nvPr/>
        </p:nvPicPr>
        <p:blipFill>
          <a:blip r:embed="rId12"/>
          <a:stretch>
            <a:fillRect/>
          </a:stretch>
        </p:blipFill>
        <p:spPr>
          <a:xfrm>
            <a:off x="2631800" y="6023692"/>
            <a:ext cx="560880" cy="560880"/>
          </a:xfrm>
          <a:prstGeom prst="rect">
            <a:avLst/>
          </a:prstGeom>
        </p:spPr>
      </p:pic>
      <p:pic>
        <p:nvPicPr>
          <p:cNvPr id="33" name="Picture 32"/>
          <p:cNvPicPr>
            <a:picLocks noChangeAspect="1"/>
          </p:cNvPicPr>
          <p:nvPr/>
        </p:nvPicPr>
        <p:blipFill>
          <a:blip r:embed="rId13"/>
          <a:stretch>
            <a:fillRect/>
          </a:stretch>
        </p:blipFill>
        <p:spPr>
          <a:xfrm>
            <a:off x="2631800" y="1177944"/>
            <a:ext cx="560880" cy="560880"/>
          </a:xfrm>
          <a:prstGeom prst="rect">
            <a:avLst/>
          </a:prstGeom>
        </p:spPr>
      </p:pic>
      <p:sp>
        <p:nvSpPr>
          <p:cNvPr id="34" name="Arrow: Up 33"/>
          <p:cNvSpPr/>
          <p:nvPr/>
        </p:nvSpPr>
        <p:spPr>
          <a:xfrm>
            <a:off x="2772958" y="1974663"/>
            <a:ext cx="320670" cy="3711013"/>
          </a:xfrm>
          <a:prstGeom prst="upArrow">
            <a:avLst/>
          </a:prstGeom>
          <a:solidFill>
            <a:srgbClr val="0070C0">
              <a:alpha val="90000"/>
            </a:srgbClr>
          </a:solidFill>
          <a:ln>
            <a:solidFill>
              <a:schemeClr val="tx1"/>
            </a:solidFill>
            <a:prstDash val="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39058358"/>
      </p:ext>
    </p:extLst>
  </p:cSld>
  <p:clrMapOvr>
    <a:masterClrMapping/>
  </p:clrMapOvr>
  <mc:AlternateContent xmlns:mc="http://schemas.openxmlformats.org/markup-compatibility/2006" xmlns:p14="http://schemas.microsoft.com/office/powerpoint/2010/main">
    <mc:Choice Requires="p14">
      <p:transition spd="slow" p14:dur="2000" advTm="167051"/>
    </mc:Choice>
    <mc:Fallback xmlns="">
      <p:transition spd="slow" advTm="16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0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0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20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Connecting your Datacenter to Azure</a:t>
            </a:r>
          </a:p>
        </p:txBody>
      </p:sp>
      <p:sp>
        <p:nvSpPr>
          <p:cNvPr id="2" name="Text Placeholder 1"/>
          <p:cNvSpPr>
            <a:spLocks noGrp="1"/>
          </p:cNvSpPr>
          <p:nvPr>
            <p:ph type="body" sz="quarter" idx="10"/>
          </p:nvPr>
        </p:nvSpPr>
        <p:spPr/>
        <p:txBody>
          <a:bodyPr/>
          <a:lstStyle/>
          <a:p>
            <a:r>
              <a:rPr lang="en-US" i="1" dirty="0"/>
              <a:t>Driving consistency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568" y="4431622"/>
            <a:ext cx="3525327" cy="2349505"/>
          </a:xfrm>
          <a:prstGeom prst="rect">
            <a:avLst/>
          </a:prstGeom>
        </p:spPr>
      </p:pic>
    </p:spTree>
    <p:extLst>
      <p:ext uri="{BB962C8B-B14F-4D97-AF65-F5344CB8AC3E}">
        <p14:creationId xmlns:p14="http://schemas.microsoft.com/office/powerpoint/2010/main" val="745030967"/>
      </p:ext>
    </p:extLst>
  </p:cSld>
  <p:clrMapOvr>
    <a:masterClrMapping/>
  </p:clrMapOvr>
  <p:transition advTm="13965">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 y="487"/>
            <a:ext cx="12192000" cy="6841218"/>
            <a:chOff x="0" y="0"/>
            <a:chExt cx="12436475" cy="6978399"/>
          </a:xfrm>
        </p:grpSpPr>
        <p:sp>
          <p:nvSpPr>
            <p:cNvPr id="253" name="Rectangle 252"/>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5720" rIns="0" bIns="45720" anchor="ctr"/>
            <a:lstStyle/>
            <a:p>
              <a:pPr algn="ctr" defTabSz="914125" fontAlgn="base">
                <a:spcBef>
                  <a:spcPct val="0"/>
                </a:spcBef>
                <a:spcAft>
                  <a:spcPct val="0"/>
                </a:spcAft>
                <a:defRPr/>
              </a:pPr>
              <a:endParaRPr lang="en-US" sz="1961" kern="0" dirty="0">
                <a:gradFill>
                  <a:gsLst>
                    <a:gs pos="16814">
                      <a:srgbClr val="FFFFFF"/>
                    </a:gs>
                    <a:gs pos="46000">
                      <a:srgbClr val="FFFFFF"/>
                    </a:gs>
                  </a:gsLst>
                  <a:lin ang="5400000" scaled="0"/>
                </a:gradFill>
                <a:latin typeface="Segoe UI"/>
              </a:endParaRPr>
            </a:p>
          </p:txBody>
        </p:sp>
        <p:sp>
          <p:nvSpPr>
            <p:cNvPr id="254" name="Freeform 253"/>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152">
                <a:defRPr/>
              </a:pPr>
              <a:endParaRPr lang="en-US" kern="0">
                <a:solidFill>
                  <a:srgbClr val="FFFFFF"/>
                </a:solidFill>
                <a:latin typeface="Segoe UI"/>
              </a:endParaRPr>
            </a:p>
          </p:txBody>
        </p:sp>
        <p:sp>
          <p:nvSpPr>
            <p:cNvPr id="255" name="Rectangle 254"/>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5761" tIns="89642" rIns="175761" bIns="140609"/>
            <a:lstStyle/>
            <a:p>
              <a:pPr algn="ctr" defTabSz="896016" fontAlgn="base">
                <a:lnSpc>
                  <a:spcPct val="90000"/>
                </a:lnSpc>
                <a:defRPr/>
              </a:pPr>
              <a:r>
                <a:rPr lang="en-US" sz="156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256" name="Group 255"/>
            <p:cNvGrpSpPr/>
            <p:nvPr/>
          </p:nvGrpSpPr>
          <p:grpSpPr>
            <a:xfrm>
              <a:off x="2945483" y="4783867"/>
              <a:ext cx="2834641" cy="790575"/>
              <a:chOff x="3078280" y="4930775"/>
              <a:chExt cx="2834641" cy="790575"/>
            </a:xfrm>
          </p:grpSpPr>
          <p:sp>
            <p:nvSpPr>
              <p:cNvPr id="491" name="Rectangle 490"/>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492" name="Group 491"/>
              <p:cNvGrpSpPr/>
              <p:nvPr/>
            </p:nvGrpSpPr>
            <p:grpSpPr>
              <a:xfrm>
                <a:off x="3141325" y="5190883"/>
                <a:ext cx="920051" cy="363782"/>
                <a:chOff x="3141325" y="5190883"/>
                <a:chExt cx="920051" cy="363782"/>
              </a:xfrm>
            </p:grpSpPr>
            <p:sp>
              <p:nvSpPr>
                <p:cNvPr id="499" name="Rectangle 498"/>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00" name="Picture 231" descr="Storage blob.png"/>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3" name="Group 492"/>
              <p:cNvGrpSpPr/>
              <p:nvPr/>
            </p:nvGrpSpPr>
            <p:grpSpPr>
              <a:xfrm>
                <a:off x="4130780" y="5194673"/>
                <a:ext cx="817562" cy="363782"/>
                <a:chOff x="4079535" y="5194673"/>
                <a:chExt cx="817562" cy="363782"/>
              </a:xfrm>
            </p:grpSpPr>
            <p:sp>
              <p:nvSpPr>
                <p:cNvPr id="497" name="Rectangle 496"/>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498" name="Picture 232" descr="Storage blob.png"/>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4" name="Group 493"/>
              <p:cNvGrpSpPr/>
              <p:nvPr/>
            </p:nvGrpSpPr>
            <p:grpSpPr>
              <a:xfrm>
                <a:off x="5017746" y="5193643"/>
                <a:ext cx="895175" cy="363782"/>
                <a:chOff x="5017746" y="5193643"/>
                <a:chExt cx="895175" cy="363782"/>
              </a:xfrm>
            </p:grpSpPr>
            <p:sp>
              <p:nvSpPr>
                <p:cNvPr id="495" name="Rectangle 494"/>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496" name="Picture 233" descr="Storage blob.png"/>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57" name="Group 256"/>
            <p:cNvGrpSpPr/>
            <p:nvPr/>
          </p:nvGrpSpPr>
          <p:grpSpPr>
            <a:xfrm>
              <a:off x="249566" y="4783867"/>
              <a:ext cx="2573556" cy="788988"/>
              <a:chOff x="249566" y="4930775"/>
              <a:chExt cx="2573556" cy="788988"/>
            </a:xfrm>
          </p:grpSpPr>
          <p:sp>
            <p:nvSpPr>
              <p:cNvPr id="471" name="Rectangle 470"/>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72" name="Group 471"/>
              <p:cNvGrpSpPr/>
              <p:nvPr/>
            </p:nvGrpSpPr>
            <p:grpSpPr>
              <a:xfrm>
                <a:off x="485673" y="5263570"/>
                <a:ext cx="952409" cy="261937"/>
                <a:chOff x="607413" y="5263570"/>
                <a:chExt cx="952409" cy="261937"/>
              </a:xfrm>
            </p:grpSpPr>
            <p:sp>
              <p:nvSpPr>
                <p:cNvPr id="489" name="Rectangle 488"/>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490" name="Picture 39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3" name="Group 472"/>
              <p:cNvGrpSpPr/>
              <p:nvPr/>
            </p:nvGrpSpPr>
            <p:grpSpPr>
              <a:xfrm>
                <a:off x="1737729" y="5259936"/>
                <a:ext cx="934978" cy="239587"/>
                <a:chOff x="1737729" y="5267270"/>
                <a:chExt cx="934978" cy="239587"/>
              </a:xfrm>
            </p:grpSpPr>
            <p:sp>
              <p:nvSpPr>
                <p:cNvPr id="474" name="Rectangle 473"/>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75" name="Group 411"/>
                <p:cNvGrpSpPr>
                  <a:grpSpLocks/>
                </p:cNvGrpSpPr>
                <p:nvPr/>
              </p:nvGrpSpPr>
              <p:grpSpPr bwMode="auto">
                <a:xfrm>
                  <a:off x="1737729" y="5302132"/>
                  <a:ext cx="220664" cy="169862"/>
                  <a:chOff x="1116824" y="5288934"/>
                  <a:chExt cx="294653" cy="226942"/>
                </a:xfrm>
              </p:grpSpPr>
              <p:grpSp>
                <p:nvGrpSpPr>
                  <p:cNvPr id="476" name="Group 475"/>
                  <p:cNvGrpSpPr/>
                  <p:nvPr/>
                </p:nvGrpSpPr>
                <p:grpSpPr>
                  <a:xfrm>
                    <a:off x="1143956" y="5308454"/>
                    <a:ext cx="97033" cy="104041"/>
                    <a:chOff x="429567" y="3925067"/>
                    <a:chExt cx="291844" cy="312924"/>
                  </a:xfrm>
                  <a:solidFill>
                    <a:srgbClr val="FFFFFF"/>
                  </a:solidFill>
                </p:grpSpPr>
                <p:sp>
                  <p:nvSpPr>
                    <p:cNvPr id="486" name="Diamond 485"/>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7" name="Diamond 486"/>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8" name="Diamond 487"/>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sp>
                <p:nvSpPr>
                  <p:cNvPr id="477" name="Rounded Rectangle 476"/>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78" name="Group 477"/>
                  <p:cNvGrpSpPr/>
                  <p:nvPr/>
                </p:nvGrpSpPr>
                <p:grpSpPr>
                  <a:xfrm>
                    <a:off x="1288799" y="5308986"/>
                    <a:ext cx="97033" cy="104040"/>
                    <a:chOff x="429561" y="3925070"/>
                    <a:chExt cx="291847" cy="312921"/>
                  </a:xfrm>
                  <a:solidFill>
                    <a:srgbClr val="FFFFFF"/>
                  </a:solidFill>
                </p:grpSpPr>
                <p:sp>
                  <p:nvSpPr>
                    <p:cNvPr id="483" name="Diamond 482"/>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4" name="Diamond 483"/>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5" name="Diamond 484"/>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79" name="Group 478"/>
                  <p:cNvGrpSpPr/>
                  <p:nvPr/>
                </p:nvGrpSpPr>
                <p:grpSpPr>
                  <a:xfrm>
                    <a:off x="1220330" y="5390443"/>
                    <a:ext cx="97032" cy="104039"/>
                    <a:chOff x="429564" y="3925074"/>
                    <a:chExt cx="291843" cy="312917"/>
                  </a:xfrm>
                  <a:solidFill>
                    <a:srgbClr val="FFFFFF"/>
                  </a:solidFill>
                </p:grpSpPr>
                <p:sp>
                  <p:nvSpPr>
                    <p:cNvPr id="480" name="Diamond 479"/>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1" name="Diamond 480"/>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82" name="Diamond 481"/>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258" name="Group 257"/>
            <p:cNvGrpSpPr/>
            <p:nvPr/>
          </p:nvGrpSpPr>
          <p:grpSpPr>
            <a:xfrm>
              <a:off x="5900614" y="4783867"/>
              <a:ext cx="6292850" cy="790575"/>
              <a:chOff x="6022975" y="4930775"/>
              <a:chExt cx="6292850" cy="790575"/>
            </a:xfrm>
          </p:grpSpPr>
          <p:sp>
            <p:nvSpPr>
              <p:cNvPr id="449" name="Rectangle 448"/>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50" name="Group 449"/>
              <p:cNvGrpSpPr/>
              <p:nvPr/>
            </p:nvGrpSpPr>
            <p:grpSpPr>
              <a:xfrm>
                <a:off x="6120092" y="5210907"/>
                <a:ext cx="947766" cy="346518"/>
                <a:chOff x="6120092" y="5210907"/>
                <a:chExt cx="947766" cy="346518"/>
              </a:xfrm>
            </p:grpSpPr>
            <p:sp>
              <p:nvSpPr>
                <p:cNvPr id="469" name="Rectangle 468"/>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70" name="Picture 226"/>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1" name="Group 450"/>
              <p:cNvGrpSpPr/>
              <p:nvPr/>
            </p:nvGrpSpPr>
            <p:grpSpPr>
              <a:xfrm>
                <a:off x="8599909" y="5210661"/>
                <a:ext cx="854686" cy="346764"/>
                <a:chOff x="8608651" y="5210661"/>
                <a:chExt cx="854686" cy="346764"/>
              </a:xfrm>
            </p:grpSpPr>
            <p:sp>
              <p:nvSpPr>
                <p:cNvPr id="467" name="Rectangle 466"/>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68" name="Picture 227"/>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2" name="Group 451"/>
              <p:cNvGrpSpPr/>
              <p:nvPr/>
            </p:nvGrpSpPr>
            <p:grpSpPr>
              <a:xfrm>
                <a:off x="9499896" y="5210661"/>
                <a:ext cx="856833" cy="346764"/>
                <a:chOff x="9542661" y="5210661"/>
                <a:chExt cx="856833" cy="346764"/>
              </a:xfrm>
            </p:grpSpPr>
            <p:sp>
              <p:nvSpPr>
                <p:cNvPr id="465" name="Rectangle 464"/>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66" name="Picture 88"/>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3" name="Group 452"/>
              <p:cNvGrpSpPr/>
              <p:nvPr/>
            </p:nvGrpSpPr>
            <p:grpSpPr>
              <a:xfrm>
                <a:off x="11270141" y="5210661"/>
                <a:ext cx="985359" cy="346764"/>
                <a:chOff x="11270141" y="5210661"/>
                <a:chExt cx="985359" cy="346764"/>
              </a:xfrm>
            </p:grpSpPr>
            <p:sp>
              <p:nvSpPr>
                <p:cNvPr id="463" name="Rectangle 462"/>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64" name="Freeform 463"/>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54" name="Group 453"/>
              <p:cNvGrpSpPr/>
              <p:nvPr/>
            </p:nvGrpSpPr>
            <p:grpSpPr>
              <a:xfrm>
                <a:off x="7897520" y="5210661"/>
                <a:ext cx="657088" cy="346764"/>
                <a:chOff x="7872239" y="5210661"/>
                <a:chExt cx="657088" cy="346764"/>
              </a:xfrm>
            </p:grpSpPr>
            <p:sp>
              <p:nvSpPr>
                <p:cNvPr id="461" name="Rectangle 460"/>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4821" tIns="44821" rIns="44821" bIns="44821" anchor="ctr" anchorCtr="0"/>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62" name="Picture 3"/>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5" name="Group 454"/>
              <p:cNvGrpSpPr/>
              <p:nvPr/>
            </p:nvGrpSpPr>
            <p:grpSpPr>
              <a:xfrm>
                <a:off x="10402030" y="5210661"/>
                <a:ext cx="822809" cy="346764"/>
                <a:chOff x="10440820" y="5210661"/>
                <a:chExt cx="822809" cy="346764"/>
              </a:xfrm>
            </p:grpSpPr>
            <p:sp>
              <p:nvSpPr>
                <p:cNvPr id="459" name="Rectangle 458"/>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60" name="Picture 9"/>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6" name="Group 455"/>
              <p:cNvGrpSpPr/>
              <p:nvPr/>
            </p:nvGrpSpPr>
            <p:grpSpPr>
              <a:xfrm>
                <a:off x="7004047" y="5210907"/>
                <a:ext cx="848172" cy="346518"/>
                <a:chOff x="7002727" y="5210907"/>
                <a:chExt cx="848172" cy="346518"/>
              </a:xfrm>
            </p:grpSpPr>
            <p:sp>
              <p:nvSpPr>
                <p:cNvPr id="457" name="Rectangle 456"/>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4821" tIns="44821" rIns="44821" bIns="44821"/>
                <a:lstStyle/>
                <a:p>
                  <a:pPr defTabSz="896016" fontAlgn="base">
                    <a:lnSpc>
                      <a:spcPct val="90000"/>
                    </a:lnSpc>
                    <a:defRPr/>
                  </a:pPr>
                  <a:r>
                    <a:rPr lang="en-US" sz="981"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58" name="Picture 1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59" name="Rectangle 258"/>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56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260" name="Group 259"/>
            <p:cNvGrpSpPr/>
            <p:nvPr/>
          </p:nvGrpSpPr>
          <p:grpSpPr>
            <a:xfrm>
              <a:off x="249566" y="543029"/>
              <a:ext cx="11942434" cy="3795291"/>
              <a:chOff x="249566" y="543029"/>
              <a:chExt cx="11942434" cy="3795291"/>
            </a:xfrm>
          </p:grpSpPr>
          <p:grpSp>
            <p:nvGrpSpPr>
              <p:cNvPr id="278" name="Group 277"/>
              <p:cNvGrpSpPr/>
              <p:nvPr/>
            </p:nvGrpSpPr>
            <p:grpSpPr>
              <a:xfrm>
                <a:off x="2087227" y="543029"/>
                <a:ext cx="8372241" cy="3790160"/>
                <a:chOff x="2082009" y="543029"/>
                <a:chExt cx="8372241" cy="3790160"/>
              </a:xfrm>
            </p:grpSpPr>
            <p:grpSp>
              <p:nvGrpSpPr>
                <p:cNvPr id="335" name="Group 334"/>
                <p:cNvGrpSpPr/>
                <p:nvPr/>
              </p:nvGrpSpPr>
              <p:grpSpPr>
                <a:xfrm>
                  <a:off x="4343326" y="543029"/>
                  <a:ext cx="3736693" cy="1371600"/>
                  <a:chOff x="4336920" y="650979"/>
                  <a:chExt cx="3736693" cy="1371600"/>
                </a:xfrm>
              </p:grpSpPr>
              <p:sp>
                <p:nvSpPr>
                  <p:cNvPr id="430" name="Rectangle 429"/>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31" name="Group 430"/>
                  <p:cNvGrpSpPr/>
                  <p:nvPr/>
                </p:nvGrpSpPr>
                <p:grpSpPr>
                  <a:xfrm>
                    <a:off x="4516491" y="1046498"/>
                    <a:ext cx="1003842" cy="300037"/>
                    <a:chOff x="4516491" y="987018"/>
                    <a:chExt cx="1003842" cy="300037"/>
                  </a:xfrm>
                </p:grpSpPr>
                <p:sp>
                  <p:nvSpPr>
                    <p:cNvPr id="447" name="TextBox 446"/>
                    <p:cNvSpPr txBox="1"/>
                    <p:nvPr/>
                  </p:nvSpPr>
                  <p:spPr bwMode="auto">
                    <a:xfrm>
                      <a:off x="4861521" y="987018"/>
                      <a:ext cx="658812" cy="300037"/>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Web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Apps</a:t>
                      </a:r>
                    </a:p>
                  </p:txBody>
                </p:sp>
                <p:pic>
                  <p:nvPicPr>
                    <p:cNvPr id="448" name="Picture 151"/>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2" name="Group 431"/>
                  <p:cNvGrpSpPr/>
                  <p:nvPr/>
                </p:nvGrpSpPr>
                <p:grpSpPr>
                  <a:xfrm>
                    <a:off x="4516491" y="1617114"/>
                    <a:ext cx="1003842" cy="291190"/>
                    <a:chOff x="4516491" y="1514601"/>
                    <a:chExt cx="1003842" cy="291190"/>
                  </a:xfrm>
                </p:grpSpPr>
                <p:sp>
                  <p:nvSpPr>
                    <p:cNvPr id="445" name="TextBox 444"/>
                    <p:cNvSpPr txBox="1"/>
                    <p:nvPr/>
                  </p:nvSpPr>
                  <p:spPr bwMode="auto">
                    <a:xfrm>
                      <a:off x="4861521" y="1530021"/>
                      <a:ext cx="658812" cy="260350"/>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Mobile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Apps</a:t>
                      </a:r>
                    </a:p>
                  </p:txBody>
                </p:sp>
                <p:pic>
                  <p:nvPicPr>
                    <p:cNvPr id="446" name="Picture 153"/>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3" name="Group 432"/>
                  <p:cNvGrpSpPr/>
                  <p:nvPr/>
                </p:nvGrpSpPr>
                <p:grpSpPr>
                  <a:xfrm>
                    <a:off x="6846369" y="1044910"/>
                    <a:ext cx="1017770" cy="301625"/>
                    <a:chOff x="6784198" y="987352"/>
                    <a:chExt cx="1017770" cy="301625"/>
                  </a:xfrm>
                </p:grpSpPr>
                <p:sp>
                  <p:nvSpPr>
                    <p:cNvPr id="443" name="TextBox 442"/>
                    <p:cNvSpPr txBox="1"/>
                    <p:nvPr/>
                  </p:nvSpPr>
                  <p:spPr bwMode="auto">
                    <a:xfrm>
                      <a:off x="7143156" y="987352"/>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API</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Management</a:t>
                      </a:r>
                    </a:p>
                  </p:txBody>
                </p:sp>
                <p:pic>
                  <p:nvPicPr>
                    <p:cNvPr id="444" name="Picture 155"/>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433"/>
                  <p:cNvGrpSpPr/>
                  <p:nvPr/>
                </p:nvGrpSpPr>
                <p:grpSpPr>
                  <a:xfrm>
                    <a:off x="5673359" y="1051631"/>
                    <a:ext cx="1019983" cy="294904"/>
                    <a:chOff x="5648693" y="1000311"/>
                    <a:chExt cx="1019983" cy="294904"/>
                  </a:xfrm>
                </p:grpSpPr>
                <p:sp>
                  <p:nvSpPr>
                    <p:cNvPr id="441" name="TextBox 440"/>
                    <p:cNvSpPr txBox="1"/>
                    <p:nvPr/>
                  </p:nvSpPr>
                  <p:spPr bwMode="auto">
                    <a:xfrm>
                      <a:off x="6008276" y="1024727"/>
                      <a:ext cx="660400" cy="25717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API</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Apps</a:t>
                      </a:r>
                    </a:p>
                  </p:txBody>
                </p:sp>
                <p:pic>
                  <p:nvPicPr>
                    <p:cNvPr id="442" name="Picture 157"/>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5" name="Group 434"/>
                  <p:cNvGrpSpPr/>
                  <p:nvPr/>
                </p:nvGrpSpPr>
                <p:grpSpPr>
                  <a:xfrm>
                    <a:off x="5673359" y="1617114"/>
                    <a:ext cx="1022642" cy="301625"/>
                    <a:chOff x="5646034" y="1516851"/>
                    <a:chExt cx="1022642" cy="301625"/>
                  </a:xfrm>
                </p:grpSpPr>
                <p:sp>
                  <p:nvSpPr>
                    <p:cNvPr id="439" name="TextBox 438"/>
                    <p:cNvSpPr txBox="1"/>
                    <p:nvPr/>
                  </p:nvSpPr>
                  <p:spPr bwMode="auto">
                    <a:xfrm>
                      <a:off x="6008276" y="1516851"/>
                      <a:ext cx="660400"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Logic</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Apps</a:t>
                      </a:r>
                    </a:p>
                  </p:txBody>
                </p:sp>
                <p:pic>
                  <p:nvPicPr>
                    <p:cNvPr id="440" name="Picture 159"/>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6" name="Group 435"/>
                  <p:cNvGrpSpPr/>
                  <p:nvPr/>
                </p:nvGrpSpPr>
                <p:grpSpPr>
                  <a:xfrm>
                    <a:off x="6846368" y="1617114"/>
                    <a:ext cx="1017771" cy="301625"/>
                    <a:chOff x="6784198" y="1512087"/>
                    <a:chExt cx="1017771" cy="301625"/>
                  </a:xfrm>
                </p:grpSpPr>
                <p:sp>
                  <p:nvSpPr>
                    <p:cNvPr id="437" name="TextBox 436"/>
                    <p:cNvSpPr txBox="1"/>
                    <p:nvPr/>
                  </p:nvSpPr>
                  <p:spPr bwMode="auto">
                    <a:xfrm>
                      <a:off x="7143156" y="1512087"/>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Notification</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Hubs</a:t>
                      </a:r>
                    </a:p>
                  </p:txBody>
                </p:sp>
                <p:pic>
                  <p:nvPicPr>
                    <p:cNvPr id="438" name="Picture 161"/>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36" name="Group 335"/>
                <p:cNvGrpSpPr/>
                <p:nvPr/>
              </p:nvGrpSpPr>
              <p:grpSpPr>
                <a:xfrm>
                  <a:off x="2082009" y="3493402"/>
                  <a:ext cx="2491556" cy="839787"/>
                  <a:chOff x="2082009" y="3607702"/>
                  <a:chExt cx="2491556" cy="839787"/>
                </a:xfrm>
              </p:grpSpPr>
              <p:sp>
                <p:nvSpPr>
                  <p:cNvPr id="422" name="Rectangle 421"/>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23" name="Group 422"/>
                  <p:cNvGrpSpPr/>
                  <p:nvPr/>
                </p:nvGrpSpPr>
                <p:grpSpPr>
                  <a:xfrm>
                    <a:off x="2198592" y="4014101"/>
                    <a:ext cx="2079086" cy="300855"/>
                    <a:chOff x="2198592" y="4014101"/>
                    <a:chExt cx="2079086" cy="300855"/>
                  </a:xfrm>
                </p:grpSpPr>
                <p:grpSp>
                  <p:nvGrpSpPr>
                    <p:cNvPr id="424" name="Group 342"/>
                    <p:cNvGrpSpPr>
                      <a:grpSpLocks/>
                    </p:cNvGrpSpPr>
                    <p:nvPr/>
                  </p:nvGrpSpPr>
                  <p:grpSpPr bwMode="auto">
                    <a:xfrm>
                      <a:off x="3256056" y="4014101"/>
                      <a:ext cx="1021622" cy="300855"/>
                      <a:chOff x="3495416" y="3743131"/>
                      <a:chExt cx="1021282" cy="301105"/>
                    </a:xfrm>
                  </p:grpSpPr>
                  <p:sp>
                    <p:nvSpPr>
                      <p:cNvPr id="428" name="TextBox 162"/>
                      <p:cNvSpPr txBox="1">
                        <a:spLocks noChangeArrowheads="1"/>
                      </p:cNvSpPr>
                      <p:nvPr/>
                    </p:nvSpPr>
                    <p:spPr bwMode="auto">
                      <a:xfrm>
                        <a:off x="3857542" y="3743131"/>
                        <a:ext cx="659156" cy="301105"/>
                      </a:xfrm>
                      <a:prstGeom prst="rect">
                        <a:avLst/>
                      </a:prstGeom>
                      <a:noFill/>
                      <a:ln>
                        <a:noFill/>
                      </a:ln>
                      <a:extLst/>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altLang="en-US" sz="882" kern="0" dirty="0">
                            <a:gradFill>
                              <a:gsLst>
                                <a:gs pos="76250">
                                  <a:srgbClr val="FFFFFF"/>
                                </a:gs>
                                <a:gs pos="31000">
                                  <a:srgbClr val="FFFFFF"/>
                                </a:gs>
                              </a:gsLst>
                              <a:lin ang="5400000" scaled="0"/>
                            </a:gradFill>
                            <a:latin typeface="Segoe UI"/>
                          </a:rPr>
                          <a:t>Content Delivery</a:t>
                        </a:r>
                        <a:br>
                          <a:rPr lang="en-US" altLang="en-US" sz="882" kern="0" dirty="0">
                            <a:gradFill>
                              <a:gsLst>
                                <a:gs pos="76250">
                                  <a:srgbClr val="FFFFFF"/>
                                </a:gs>
                                <a:gs pos="31000">
                                  <a:srgbClr val="FFFFFF"/>
                                </a:gs>
                              </a:gsLst>
                              <a:lin ang="5400000" scaled="0"/>
                            </a:gradFill>
                            <a:latin typeface="Segoe UI"/>
                          </a:rPr>
                        </a:br>
                        <a:r>
                          <a:rPr lang="en-US" altLang="en-US" sz="882" kern="0" dirty="0">
                            <a:gradFill>
                              <a:gsLst>
                                <a:gs pos="76250">
                                  <a:srgbClr val="FFFFFF"/>
                                </a:gs>
                                <a:gs pos="31000">
                                  <a:srgbClr val="FFFFFF"/>
                                </a:gs>
                              </a:gsLst>
                              <a:lin ang="5400000" scaled="0"/>
                            </a:gradFill>
                            <a:latin typeface="Segoe UI"/>
                          </a:rPr>
                          <a:t>Network (CDN)</a:t>
                        </a:r>
                      </a:p>
                    </p:txBody>
                  </p:sp>
                  <p:pic>
                    <p:nvPicPr>
                      <p:cNvPr id="429" name="Picture 163" descr="Content Delivery Network (CDN).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5" name="Group 341"/>
                    <p:cNvGrpSpPr>
                      <a:grpSpLocks/>
                    </p:cNvGrpSpPr>
                    <p:nvPr/>
                  </p:nvGrpSpPr>
                  <p:grpSpPr bwMode="auto">
                    <a:xfrm>
                      <a:off x="2198592" y="4014101"/>
                      <a:ext cx="1014521" cy="300036"/>
                      <a:chOff x="2682792" y="3748793"/>
                      <a:chExt cx="1014184" cy="300286"/>
                    </a:xfrm>
                  </p:grpSpPr>
                  <p:sp>
                    <p:nvSpPr>
                      <p:cNvPr id="426" name="TextBox 425"/>
                      <p:cNvSpPr txBox="1"/>
                      <p:nvPr/>
                    </p:nvSpPr>
                    <p:spPr>
                      <a:xfrm>
                        <a:off x="3038382" y="3748793"/>
                        <a:ext cx="658594" cy="300286"/>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Media</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Services</a:t>
                        </a:r>
                      </a:p>
                    </p:txBody>
                  </p:sp>
                  <p:pic>
                    <p:nvPicPr>
                      <p:cNvPr id="427" name="Picture 165" descr="Media Services.png"/>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37" name="Group 336"/>
                <p:cNvGrpSpPr/>
                <p:nvPr/>
              </p:nvGrpSpPr>
              <p:grpSpPr>
                <a:xfrm>
                  <a:off x="4695531" y="2024565"/>
                  <a:ext cx="2872932" cy="2304638"/>
                  <a:chOff x="4691833" y="2138865"/>
                  <a:chExt cx="2872932" cy="2304638"/>
                </a:xfrm>
              </p:grpSpPr>
              <p:sp>
                <p:nvSpPr>
                  <p:cNvPr id="402" name="Rectangle 401"/>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7"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03" name="Group 402"/>
                  <p:cNvGrpSpPr/>
                  <p:nvPr/>
                </p:nvGrpSpPr>
                <p:grpSpPr>
                  <a:xfrm>
                    <a:off x="4948498" y="2556851"/>
                    <a:ext cx="2361121" cy="1587740"/>
                    <a:chOff x="4805017" y="2556851"/>
                    <a:chExt cx="2361121" cy="1587740"/>
                  </a:xfrm>
                </p:grpSpPr>
                <p:grpSp>
                  <p:nvGrpSpPr>
                    <p:cNvPr id="404" name="Group 403"/>
                    <p:cNvGrpSpPr/>
                    <p:nvPr/>
                  </p:nvGrpSpPr>
                  <p:grpSpPr>
                    <a:xfrm>
                      <a:off x="4811883" y="2556851"/>
                      <a:ext cx="1046240" cy="337079"/>
                      <a:chOff x="4811883" y="2556851"/>
                      <a:chExt cx="1046240" cy="337079"/>
                    </a:xfrm>
                  </p:grpSpPr>
                  <p:sp>
                    <p:nvSpPr>
                      <p:cNvPr id="420" name="TextBox 419"/>
                      <p:cNvSpPr txBox="1"/>
                      <p:nvPr/>
                    </p:nvSpPr>
                    <p:spPr bwMode="auto">
                      <a:xfrm>
                        <a:off x="5199310" y="2574578"/>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err="1">
                            <a:gradFill>
                              <a:gsLst>
                                <a:gs pos="76250">
                                  <a:srgbClr val="FFFFFF"/>
                                </a:gs>
                                <a:gs pos="31000">
                                  <a:srgbClr val="FFFFFF"/>
                                </a:gs>
                              </a:gsLst>
                              <a:lin ang="5400000" scaled="0"/>
                            </a:gradFill>
                            <a:latin typeface="Segoe UI"/>
                          </a:rPr>
                          <a:t>HDInsight</a:t>
                        </a:r>
                        <a:endParaRPr lang="en-US" sz="981" kern="0" dirty="0">
                          <a:gradFill>
                            <a:gsLst>
                              <a:gs pos="76250">
                                <a:srgbClr val="FFFFFF"/>
                              </a:gs>
                              <a:gs pos="31000">
                                <a:srgbClr val="FFFFFF"/>
                              </a:gs>
                            </a:gsLst>
                            <a:lin ang="5400000" scaled="0"/>
                          </a:gradFill>
                          <a:latin typeface="Segoe UI"/>
                        </a:endParaRPr>
                      </a:p>
                    </p:txBody>
                  </p:sp>
                  <p:pic>
                    <p:nvPicPr>
                      <p:cNvPr id="421" name="Picture 181"/>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5" name="Group 404"/>
                    <p:cNvGrpSpPr/>
                    <p:nvPr/>
                  </p:nvGrpSpPr>
                  <p:grpSpPr>
                    <a:xfrm>
                      <a:off x="6162402" y="2574420"/>
                      <a:ext cx="1003736" cy="301625"/>
                      <a:chOff x="6162402" y="2574420"/>
                      <a:chExt cx="1003736" cy="301625"/>
                    </a:xfrm>
                  </p:grpSpPr>
                  <p:sp>
                    <p:nvSpPr>
                      <p:cNvPr id="418" name="TextBox 417"/>
                      <p:cNvSpPr txBox="1"/>
                      <p:nvPr/>
                    </p:nvSpPr>
                    <p:spPr bwMode="auto">
                      <a:xfrm>
                        <a:off x="6507325" y="2574420"/>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Machine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Learning</a:t>
                        </a:r>
                      </a:p>
                    </p:txBody>
                  </p:sp>
                  <p:pic>
                    <p:nvPicPr>
                      <p:cNvPr id="419" name="Picture 183"/>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6" name="Group 405"/>
                    <p:cNvGrpSpPr/>
                    <p:nvPr/>
                  </p:nvGrpSpPr>
                  <p:grpSpPr>
                    <a:xfrm>
                      <a:off x="4805017" y="3834139"/>
                      <a:ext cx="1053105" cy="310452"/>
                      <a:chOff x="4805017" y="3834139"/>
                      <a:chExt cx="1053105" cy="310452"/>
                    </a:xfrm>
                  </p:grpSpPr>
                  <p:sp>
                    <p:nvSpPr>
                      <p:cNvPr id="416" name="TextBox 415"/>
                      <p:cNvSpPr txBox="1"/>
                      <p:nvPr/>
                    </p:nvSpPr>
                    <p:spPr bwMode="auto">
                      <a:xfrm>
                        <a:off x="5199310" y="3838553"/>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Stream</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Analytics</a:t>
                        </a:r>
                      </a:p>
                    </p:txBody>
                  </p:sp>
                  <p:pic>
                    <p:nvPicPr>
                      <p:cNvPr id="417" name="Picture 185"/>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7" name="Group 406"/>
                    <p:cNvGrpSpPr/>
                    <p:nvPr/>
                  </p:nvGrpSpPr>
                  <p:grpSpPr>
                    <a:xfrm>
                      <a:off x="4809230" y="3192842"/>
                      <a:ext cx="1048893" cy="305501"/>
                      <a:chOff x="4809230" y="3192842"/>
                      <a:chExt cx="1048893" cy="305501"/>
                    </a:xfrm>
                  </p:grpSpPr>
                  <p:sp>
                    <p:nvSpPr>
                      <p:cNvPr id="414" name="TextBox 413"/>
                      <p:cNvSpPr txBox="1"/>
                      <p:nvPr/>
                    </p:nvSpPr>
                    <p:spPr bwMode="auto">
                      <a:xfrm>
                        <a:off x="5199310" y="3198305"/>
                        <a:ext cx="658813" cy="300038"/>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Data</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Factory</a:t>
                        </a:r>
                      </a:p>
                    </p:txBody>
                  </p:sp>
                  <p:pic>
                    <p:nvPicPr>
                      <p:cNvPr id="415" name="Picture 187"/>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407"/>
                    <p:cNvGrpSpPr/>
                    <p:nvPr/>
                  </p:nvGrpSpPr>
                  <p:grpSpPr>
                    <a:xfrm>
                      <a:off x="6159534" y="3198305"/>
                      <a:ext cx="1006604" cy="300037"/>
                      <a:chOff x="6159534" y="3198305"/>
                      <a:chExt cx="1006604" cy="300037"/>
                    </a:xfrm>
                  </p:grpSpPr>
                  <p:sp>
                    <p:nvSpPr>
                      <p:cNvPr id="412" name="TextBox 411"/>
                      <p:cNvSpPr txBox="1"/>
                      <p:nvPr/>
                    </p:nvSpPr>
                    <p:spPr bwMode="auto">
                      <a:xfrm>
                        <a:off x="6507325" y="3198305"/>
                        <a:ext cx="658813" cy="300037"/>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Event</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Hubs</a:t>
                        </a:r>
                      </a:p>
                    </p:txBody>
                  </p:sp>
                  <p:pic>
                    <p:nvPicPr>
                      <p:cNvPr id="413" name="Picture 189"/>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 name="Group 408"/>
                    <p:cNvGrpSpPr/>
                    <p:nvPr/>
                  </p:nvGrpSpPr>
                  <p:grpSpPr>
                    <a:xfrm>
                      <a:off x="6165936" y="3834755"/>
                      <a:ext cx="1000202" cy="296566"/>
                      <a:chOff x="6165936" y="3834755"/>
                      <a:chExt cx="1000202" cy="296566"/>
                    </a:xfrm>
                  </p:grpSpPr>
                  <p:sp>
                    <p:nvSpPr>
                      <p:cNvPr id="410" name="TextBox 409"/>
                      <p:cNvSpPr txBox="1"/>
                      <p:nvPr/>
                    </p:nvSpPr>
                    <p:spPr bwMode="auto">
                      <a:xfrm>
                        <a:off x="6507325" y="3853657"/>
                        <a:ext cx="658813" cy="258762"/>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Mobile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Engagement</a:t>
                        </a:r>
                      </a:p>
                    </p:txBody>
                  </p:sp>
                  <p:pic>
                    <p:nvPicPr>
                      <p:cNvPr id="411" name="Picture 191"/>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38" name="Group 337"/>
                <p:cNvGrpSpPr/>
                <p:nvPr/>
              </p:nvGrpSpPr>
              <p:grpSpPr>
                <a:xfrm>
                  <a:off x="2082009" y="2024566"/>
                  <a:ext cx="2498759" cy="1352550"/>
                  <a:chOff x="2082009" y="2138866"/>
                  <a:chExt cx="2498759" cy="1352550"/>
                </a:xfrm>
              </p:grpSpPr>
              <p:sp>
                <p:nvSpPr>
                  <p:cNvPr id="388" name="Rectangle 387"/>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89" name="Group 388"/>
                  <p:cNvGrpSpPr/>
                  <p:nvPr/>
                </p:nvGrpSpPr>
                <p:grpSpPr>
                  <a:xfrm>
                    <a:off x="2198592" y="2559624"/>
                    <a:ext cx="2237004" cy="836418"/>
                    <a:chOff x="2198592" y="2559624"/>
                    <a:chExt cx="2237004" cy="836418"/>
                  </a:xfrm>
                </p:grpSpPr>
                <p:grpSp>
                  <p:nvGrpSpPr>
                    <p:cNvPr id="390" name="Group 389"/>
                    <p:cNvGrpSpPr/>
                    <p:nvPr/>
                  </p:nvGrpSpPr>
                  <p:grpSpPr>
                    <a:xfrm>
                      <a:off x="3513173" y="2559624"/>
                      <a:ext cx="922423" cy="301625"/>
                      <a:chOff x="3425188" y="2480831"/>
                      <a:chExt cx="922423" cy="301625"/>
                    </a:xfrm>
                  </p:grpSpPr>
                  <p:sp>
                    <p:nvSpPr>
                      <p:cNvPr id="400" name="TextBox 399"/>
                      <p:cNvSpPr txBox="1"/>
                      <p:nvPr/>
                    </p:nvSpPr>
                    <p:spPr bwMode="auto">
                      <a:xfrm>
                        <a:off x="3803029" y="2480831"/>
                        <a:ext cx="54458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err="1">
                            <a:gradFill>
                              <a:gsLst>
                                <a:gs pos="76250">
                                  <a:srgbClr val="FFFFFF"/>
                                </a:gs>
                                <a:gs pos="31000">
                                  <a:srgbClr val="FFFFFF"/>
                                </a:gs>
                              </a:gsLst>
                              <a:lin ang="5400000" scaled="0"/>
                            </a:gradFill>
                            <a:latin typeface="Segoe UI"/>
                          </a:rPr>
                          <a:t>Biztalk</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Services</a:t>
                        </a:r>
                      </a:p>
                    </p:txBody>
                  </p:sp>
                  <p:pic>
                    <p:nvPicPr>
                      <p:cNvPr id="401" name="Picture 214" descr="BizTalk Services.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1" name="Group 390"/>
                    <p:cNvGrpSpPr/>
                    <p:nvPr/>
                  </p:nvGrpSpPr>
                  <p:grpSpPr>
                    <a:xfrm>
                      <a:off x="2198592" y="3094417"/>
                      <a:ext cx="1020311" cy="301625"/>
                      <a:chOff x="2319949" y="3019151"/>
                      <a:chExt cx="1020311" cy="301625"/>
                    </a:xfrm>
                  </p:grpSpPr>
                  <p:sp>
                    <p:nvSpPr>
                      <p:cNvPr id="398" name="TextBox 397"/>
                      <p:cNvSpPr txBox="1"/>
                      <p:nvPr/>
                    </p:nvSpPr>
                    <p:spPr bwMode="auto">
                      <a:xfrm>
                        <a:off x="2681448" y="3019151"/>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Hybrid</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Connections</a:t>
                        </a:r>
                      </a:p>
                    </p:txBody>
                  </p:sp>
                  <p:pic>
                    <p:nvPicPr>
                      <p:cNvPr id="399" name="Picture 216" descr="Hybrid Connections (BizTalk).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2" name="Group 391"/>
                    <p:cNvGrpSpPr/>
                    <p:nvPr/>
                  </p:nvGrpSpPr>
                  <p:grpSpPr>
                    <a:xfrm>
                      <a:off x="3521521" y="3094417"/>
                      <a:ext cx="869624" cy="301625"/>
                      <a:chOff x="3433536" y="3015624"/>
                      <a:chExt cx="869624" cy="301625"/>
                    </a:xfrm>
                  </p:grpSpPr>
                  <p:sp>
                    <p:nvSpPr>
                      <p:cNvPr id="396" name="TextBox 395"/>
                      <p:cNvSpPr txBox="1"/>
                      <p:nvPr/>
                    </p:nvSpPr>
                    <p:spPr bwMode="auto">
                      <a:xfrm>
                        <a:off x="3788740" y="3015624"/>
                        <a:ext cx="514420"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Service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Bus</a:t>
                        </a:r>
                      </a:p>
                    </p:txBody>
                  </p:sp>
                  <p:pic>
                    <p:nvPicPr>
                      <p:cNvPr id="397" name="Picture 218" descr="Service Bus.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3" name="Group 392"/>
                    <p:cNvGrpSpPr/>
                    <p:nvPr/>
                  </p:nvGrpSpPr>
                  <p:grpSpPr>
                    <a:xfrm>
                      <a:off x="2198592" y="2560418"/>
                      <a:ext cx="1020559" cy="300037"/>
                      <a:chOff x="2319701" y="2482223"/>
                      <a:chExt cx="1020559" cy="300037"/>
                    </a:xfrm>
                  </p:grpSpPr>
                  <p:sp>
                    <p:nvSpPr>
                      <p:cNvPr id="394" name="TextBox 393"/>
                      <p:cNvSpPr txBox="1"/>
                      <p:nvPr/>
                    </p:nvSpPr>
                    <p:spPr bwMode="auto">
                      <a:xfrm>
                        <a:off x="2681448" y="2482223"/>
                        <a:ext cx="658812" cy="300037"/>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Storage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queues</a:t>
                        </a:r>
                      </a:p>
                    </p:txBody>
                  </p:sp>
                  <p:pic>
                    <p:nvPicPr>
                      <p:cNvPr id="395" name="Picture 220" descr="Storage queue.png"/>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39" name="Group 338"/>
                <p:cNvGrpSpPr/>
                <p:nvPr/>
              </p:nvGrpSpPr>
              <p:grpSpPr>
                <a:xfrm>
                  <a:off x="7683226" y="2024565"/>
                  <a:ext cx="2771024" cy="2304637"/>
                  <a:chOff x="7683226" y="2138865"/>
                  <a:chExt cx="2771024" cy="2304637"/>
                </a:xfrm>
              </p:grpSpPr>
              <p:sp>
                <p:nvSpPr>
                  <p:cNvPr id="368" name="Rectangle 367"/>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69" name="Group 368"/>
                  <p:cNvGrpSpPr/>
                  <p:nvPr/>
                </p:nvGrpSpPr>
                <p:grpSpPr>
                  <a:xfrm>
                    <a:off x="7845950" y="2595968"/>
                    <a:ext cx="2445576" cy="1553509"/>
                    <a:chOff x="7799957" y="2595968"/>
                    <a:chExt cx="2445576" cy="1553509"/>
                  </a:xfrm>
                </p:grpSpPr>
                <p:grpSp>
                  <p:nvGrpSpPr>
                    <p:cNvPr id="370" name="Group 387"/>
                    <p:cNvGrpSpPr>
                      <a:grpSpLocks/>
                    </p:cNvGrpSpPr>
                    <p:nvPr/>
                  </p:nvGrpSpPr>
                  <p:grpSpPr bwMode="auto">
                    <a:xfrm>
                      <a:off x="7799957" y="2595969"/>
                      <a:ext cx="1016185" cy="301066"/>
                      <a:chOff x="8369631" y="3448242"/>
                      <a:chExt cx="1016411" cy="301033"/>
                    </a:xfrm>
                  </p:grpSpPr>
                  <p:sp>
                    <p:nvSpPr>
                      <p:cNvPr id="386" name="TextBox 385"/>
                      <p:cNvSpPr txBox="1"/>
                      <p:nvPr/>
                    </p:nvSpPr>
                    <p:spPr>
                      <a:xfrm>
                        <a:off x="8727084" y="3448242"/>
                        <a:ext cx="658958" cy="30000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SQL</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Database</a:t>
                        </a:r>
                      </a:p>
                    </p:txBody>
                  </p:sp>
                  <p:pic>
                    <p:nvPicPr>
                      <p:cNvPr id="387" name="Picture 171"/>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 name="Group 389"/>
                    <p:cNvGrpSpPr>
                      <a:grpSpLocks/>
                    </p:cNvGrpSpPr>
                    <p:nvPr/>
                  </p:nvGrpSpPr>
                  <p:grpSpPr bwMode="auto">
                    <a:xfrm>
                      <a:off x="7803051" y="3832282"/>
                      <a:ext cx="1013093" cy="300038"/>
                      <a:chOff x="8372726" y="4684418"/>
                      <a:chExt cx="1013318" cy="300005"/>
                    </a:xfrm>
                  </p:grpSpPr>
                  <p:sp>
                    <p:nvSpPr>
                      <p:cNvPr id="384" name="TextBox 383"/>
                      <p:cNvSpPr txBox="1"/>
                      <p:nvPr/>
                    </p:nvSpPr>
                    <p:spPr>
                      <a:xfrm>
                        <a:off x="8727084" y="4684418"/>
                        <a:ext cx="658960" cy="30000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err="1">
                            <a:gradFill>
                              <a:gsLst>
                                <a:gs pos="76250">
                                  <a:srgbClr val="FFFFFF"/>
                                </a:gs>
                                <a:gs pos="31000">
                                  <a:srgbClr val="FFFFFF"/>
                                </a:gs>
                              </a:gsLst>
                              <a:lin ang="5400000" scaled="0"/>
                            </a:gradFill>
                            <a:latin typeface="Segoe UI"/>
                          </a:rPr>
                          <a:t>DocumentDB</a:t>
                        </a:r>
                        <a:endParaRPr lang="en-US" sz="981" kern="0" dirty="0">
                          <a:gradFill>
                            <a:gsLst>
                              <a:gs pos="76250">
                                <a:srgbClr val="FFFFFF"/>
                              </a:gs>
                              <a:gs pos="31000">
                                <a:srgbClr val="FFFFFF"/>
                              </a:gs>
                            </a:gsLst>
                            <a:lin ang="5400000" scaled="0"/>
                          </a:gradFill>
                          <a:latin typeface="Segoe UI"/>
                        </a:endParaRPr>
                      </a:p>
                    </p:txBody>
                  </p:sp>
                  <p:pic>
                    <p:nvPicPr>
                      <p:cNvPr id="385" name="Picture 173"/>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2" name="Group 390"/>
                    <p:cNvGrpSpPr>
                      <a:grpSpLocks/>
                    </p:cNvGrpSpPr>
                    <p:nvPr/>
                  </p:nvGrpSpPr>
                  <p:grpSpPr bwMode="auto">
                    <a:xfrm>
                      <a:off x="7803720" y="3204660"/>
                      <a:ext cx="1012423" cy="309349"/>
                      <a:chOff x="8373395" y="4056866"/>
                      <a:chExt cx="1012648" cy="309315"/>
                    </a:xfrm>
                  </p:grpSpPr>
                  <p:sp>
                    <p:nvSpPr>
                      <p:cNvPr id="382" name="TextBox 381"/>
                      <p:cNvSpPr txBox="1"/>
                      <p:nvPr/>
                    </p:nvSpPr>
                    <p:spPr>
                      <a:xfrm>
                        <a:off x="8727084" y="4056866"/>
                        <a:ext cx="658959" cy="301592"/>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err="1">
                            <a:gradFill>
                              <a:gsLst>
                                <a:gs pos="76250">
                                  <a:srgbClr val="FFFFFF"/>
                                </a:gs>
                                <a:gs pos="31000">
                                  <a:srgbClr val="FFFFFF"/>
                                </a:gs>
                              </a:gsLst>
                              <a:lin ang="5400000" scaled="0"/>
                            </a:gradFill>
                            <a:latin typeface="Segoe UI"/>
                          </a:rPr>
                          <a:t>Redis</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Cache</a:t>
                        </a:r>
                      </a:p>
                    </p:txBody>
                  </p:sp>
                  <p:pic>
                    <p:nvPicPr>
                      <p:cNvPr id="383" name="Picture 17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3" name="Group 391"/>
                    <p:cNvGrpSpPr>
                      <a:grpSpLocks/>
                    </p:cNvGrpSpPr>
                    <p:nvPr/>
                  </p:nvGrpSpPr>
                  <p:grpSpPr bwMode="auto">
                    <a:xfrm>
                      <a:off x="9163663" y="3193851"/>
                      <a:ext cx="1081869" cy="331906"/>
                      <a:chOff x="9733640" y="4046058"/>
                      <a:chExt cx="1082109" cy="331869"/>
                    </a:xfrm>
                  </p:grpSpPr>
                  <p:sp>
                    <p:nvSpPr>
                      <p:cNvPr id="380" name="TextBox 379"/>
                      <p:cNvSpPr txBox="1"/>
                      <p:nvPr/>
                    </p:nvSpPr>
                    <p:spPr>
                      <a:xfrm>
                        <a:off x="10156790" y="4061991"/>
                        <a:ext cx="658959" cy="300004"/>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Search</a:t>
                        </a:r>
                      </a:p>
                    </p:txBody>
                  </p:sp>
                  <p:pic>
                    <p:nvPicPr>
                      <p:cNvPr id="381" name="Picture 177"/>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4" name="Group 392"/>
                    <p:cNvGrpSpPr>
                      <a:grpSpLocks/>
                    </p:cNvGrpSpPr>
                    <p:nvPr/>
                  </p:nvGrpSpPr>
                  <p:grpSpPr bwMode="auto">
                    <a:xfrm>
                      <a:off x="9193207" y="3828827"/>
                      <a:ext cx="1052326" cy="320650"/>
                      <a:chOff x="9763191" y="4680964"/>
                      <a:chExt cx="1052560" cy="320615"/>
                    </a:xfrm>
                  </p:grpSpPr>
                  <p:sp>
                    <p:nvSpPr>
                      <p:cNvPr id="378" name="TextBox 377"/>
                      <p:cNvSpPr txBox="1"/>
                      <p:nvPr/>
                    </p:nvSpPr>
                    <p:spPr>
                      <a:xfrm>
                        <a:off x="10156791" y="4693638"/>
                        <a:ext cx="658960" cy="301592"/>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Tables</a:t>
                        </a:r>
                      </a:p>
                    </p:txBody>
                  </p:sp>
                  <p:pic>
                    <p:nvPicPr>
                      <p:cNvPr id="379" name="Picture 179" descr="Storage table.png"/>
                      <p:cNvPicPr>
                        <a:picLocks noChangeAspect="1"/>
                      </p:cNvPicPr>
                      <p:nvPr/>
                    </p:nvPicPr>
                    <p:blipFill>
                      <a:blip r:embed="rId33">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5" name="Group 388"/>
                    <p:cNvGrpSpPr>
                      <a:grpSpLocks/>
                    </p:cNvGrpSpPr>
                    <p:nvPr/>
                  </p:nvGrpSpPr>
                  <p:grpSpPr bwMode="auto">
                    <a:xfrm>
                      <a:off x="9193207" y="2595968"/>
                      <a:ext cx="790386" cy="325437"/>
                      <a:chOff x="9763191" y="3448241"/>
                      <a:chExt cx="790562" cy="325401"/>
                    </a:xfrm>
                  </p:grpSpPr>
                  <p:pic>
                    <p:nvPicPr>
                      <p:cNvPr id="376" name="Picture 16"/>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 name="TextBox 376"/>
                      <p:cNvSpPr txBox="1"/>
                      <p:nvPr/>
                    </p:nvSpPr>
                    <p:spPr>
                      <a:xfrm>
                        <a:off x="10156790" y="3448241"/>
                        <a:ext cx="396963" cy="325401"/>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SQL Data</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Warehouse</a:t>
                        </a:r>
                      </a:p>
                    </p:txBody>
                  </p:sp>
                </p:grpSp>
              </p:grpSp>
            </p:grpSp>
            <p:grpSp>
              <p:nvGrpSpPr>
                <p:cNvPr id="340" name="Group 339"/>
                <p:cNvGrpSpPr/>
                <p:nvPr/>
              </p:nvGrpSpPr>
              <p:grpSpPr>
                <a:xfrm>
                  <a:off x="2082009" y="543029"/>
                  <a:ext cx="2144942" cy="1371600"/>
                  <a:chOff x="2082009" y="650979"/>
                  <a:chExt cx="2144942" cy="1371600"/>
                </a:xfrm>
              </p:grpSpPr>
              <p:sp>
                <p:nvSpPr>
                  <p:cNvPr id="355" name="Rectangle 354"/>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56" name="Group 355"/>
                  <p:cNvGrpSpPr/>
                  <p:nvPr/>
                </p:nvGrpSpPr>
                <p:grpSpPr>
                  <a:xfrm>
                    <a:off x="2209151" y="1044910"/>
                    <a:ext cx="889842" cy="301625"/>
                    <a:chOff x="2315921" y="978921"/>
                    <a:chExt cx="889842" cy="301625"/>
                  </a:xfrm>
                </p:grpSpPr>
                <p:sp>
                  <p:nvSpPr>
                    <p:cNvPr id="366" name="TextBox 365"/>
                    <p:cNvSpPr txBox="1"/>
                    <p:nvPr/>
                  </p:nvSpPr>
                  <p:spPr bwMode="auto">
                    <a:xfrm>
                      <a:off x="2678517" y="978921"/>
                      <a:ext cx="527246"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Cloud</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services</a:t>
                      </a:r>
                    </a:p>
                  </p:txBody>
                </p:sp>
                <p:pic>
                  <p:nvPicPr>
                    <p:cNvPr id="367" name="Picture 145"/>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7" name="Group 356"/>
                  <p:cNvGrpSpPr/>
                  <p:nvPr/>
                </p:nvGrpSpPr>
                <p:grpSpPr>
                  <a:xfrm>
                    <a:off x="2209151" y="1617332"/>
                    <a:ext cx="751241" cy="303647"/>
                    <a:chOff x="2355344" y="1558000"/>
                    <a:chExt cx="751241" cy="303647"/>
                  </a:xfrm>
                </p:grpSpPr>
                <p:sp>
                  <p:nvSpPr>
                    <p:cNvPr id="364" name="TextBox 363"/>
                    <p:cNvSpPr txBox="1"/>
                    <p:nvPr/>
                  </p:nvSpPr>
                  <p:spPr bwMode="auto">
                    <a:xfrm>
                      <a:off x="2722967" y="1559012"/>
                      <a:ext cx="383618" cy="301624"/>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Batch</a:t>
                      </a:r>
                    </a:p>
                  </p:txBody>
                </p:sp>
                <p:pic>
                  <p:nvPicPr>
                    <p:cNvPr id="365" name="Picture 147"/>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 name="Group 357"/>
                  <p:cNvGrpSpPr/>
                  <p:nvPr/>
                </p:nvGrpSpPr>
                <p:grpSpPr>
                  <a:xfrm>
                    <a:off x="3226725" y="1617332"/>
                    <a:ext cx="865731" cy="301625"/>
                    <a:chOff x="3193533" y="1551343"/>
                    <a:chExt cx="865731" cy="301625"/>
                  </a:xfrm>
                </p:grpSpPr>
                <p:sp>
                  <p:nvSpPr>
                    <p:cNvPr id="362" name="TextBox 361"/>
                    <p:cNvSpPr txBox="1"/>
                    <p:nvPr/>
                  </p:nvSpPr>
                  <p:spPr bwMode="auto">
                    <a:xfrm>
                      <a:off x="3554337" y="1551343"/>
                      <a:ext cx="504927"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Remote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app</a:t>
                      </a:r>
                    </a:p>
                  </p:txBody>
                </p:sp>
                <p:pic>
                  <p:nvPicPr>
                    <p:cNvPr id="363" name="Picture 149"/>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 name="Group 358"/>
                  <p:cNvGrpSpPr/>
                  <p:nvPr/>
                </p:nvGrpSpPr>
                <p:grpSpPr>
                  <a:xfrm>
                    <a:off x="3226725" y="1046498"/>
                    <a:ext cx="873084" cy="300037"/>
                    <a:chOff x="3380111" y="980440"/>
                    <a:chExt cx="873084" cy="300037"/>
                  </a:xfrm>
                </p:grpSpPr>
                <p:sp>
                  <p:nvSpPr>
                    <p:cNvPr id="360" name="TextBox 359"/>
                    <p:cNvSpPr txBox="1"/>
                    <p:nvPr/>
                  </p:nvSpPr>
                  <p:spPr bwMode="auto">
                    <a:xfrm>
                      <a:off x="3723011" y="980440"/>
                      <a:ext cx="530184" cy="300037"/>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Service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fabric</a:t>
                      </a:r>
                    </a:p>
                  </p:txBody>
                </p:sp>
                <p:sp>
                  <p:nvSpPr>
                    <p:cNvPr id="361" name="Freeform 360"/>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41" name="Group 340"/>
                <p:cNvGrpSpPr/>
                <p:nvPr/>
              </p:nvGrpSpPr>
              <p:grpSpPr>
                <a:xfrm>
                  <a:off x="8203323" y="543029"/>
                  <a:ext cx="2250927" cy="1371600"/>
                  <a:chOff x="8203323" y="650979"/>
                  <a:chExt cx="2250927" cy="1371600"/>
                </a:xfrm>
              </p:grpSpPr>
              <p:sp>
                <p:nvSpPr>
                  <p:cNvPr id="342" name="Rectangle 341"/>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5761" tIns="140609" rIns="175761" bIns="140609"/>
                  <a:lstStyle/>
                  <a:p>
                    <a:pPr algn="ctr" defTabSz="896016" fontAlgn="base">
                      <a:lnSpc>
                        <a:spcPct val="90000"/>
                      </a:lnSpc>
                      <a:defRPr/>
                    </a:pPr>
                    <a:r>
                      <a:rPr lang="en-US" sz="117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43" name="Group 342"/>
                  <p:cNvGrpSpPr/>
                  <p:nvPr/>
                </p:nvGrpSpPr>
                <p:grpSpPr>
                  <a:xfrm>
                    <a:off x="8316462" y="1050815"/>
                    <a:ext cx="1048050" cy="290595"/>
                    <a:chOff x="8316462" y="1050815"/>
                    <a:chExt cx="1048050" cy="290595"/>
                  </a:xfrm>
                </p:grpSpPr>
                <p:sp>
                  <p:nvSpPr>
                    <p:cNvPr id="353" name="TextBox 352"/>
                    <p:cNvSpPr txBox="1"/>
                    <p:nvPr/>
                  </p:nvSpPr>
                  <p:spPr bwMode="auto">
                    <a:xfrm>
                      <a:off x="8694587" y="1065786"/>
                      <a:ext cx="669925" cy="2508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Visual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Studio</a:t>
                      </a:r>
                    </a:p>
                  </p:txBody>
                </p:sp>
                <p:pic>
                  <p:nvPicPr>
                    <p:cNvPr id="354" name="Picture 167" descr="Visual Studio Online.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 name="Group 343"/>
                  <p:cNvGrpSpPr/>
                  <p:nvPr/>
                </p:nvGrpSpPr>
                <p:grpSpPr>
                  <a:xfrm>
                    <a:off x="9413978" y="1606382"/>
                    <a:ext cx="957567" cy="312845"/>
                    <a:chOff x="9413978" y="1606382"/>
                    <a:chExt cx="957567" cy="312845"/>
                  </a:xfrm>
                </p:grpSpPr>
                <p:sp>
                  <p:nvSpPr>
                    <p:cNvPr id="351" name="TextBox 350"/>
                    <p:cNvSpPr txBox="1"/>
                    <p:nvPr/>
                  </p:nvSpPr>
                  <p:spPr bwMode="auto">
                    <a:xfrm>
                      <a:off x="9712733" y="1617602"/>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Application</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Insights</a:t>
                      </a:r>
                    </a:p>
                  </p:txBody>
                </p:sp>
                <p:pic>
                  <p:nvPicPr>
                    <p:cNvPr id="352" name="Picture 169" descr="Application Insights.png"/>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 name="Group 344"/>
                  <p:cNvGrpSpPr/>
                  <p:nvPr/>
                </p:nvGrpSpPr>
                <p:grpSpPr>
                  <a:xfrm>
                    <a:off x="9408787" y="1025699"/>
                    <a:ext cx="875200" cy="302765"/>
                    <a:chOff x="9408787" y="1025699"/>
                    <a:chExt cx="875200" cy="302765"/>
                  </a:xfrm>
                </p:grpSpPr>
                <p:pic>
                  <p:nvPicPr>
                    <p:cNvPr id="349" name="Picture 272"/>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 name="TextBox 349"/>
                    <p:cNvSpPr txBox="1"/>
                    <p:nvPr/>
                  </p:nvSpPr>
                  <p:spPr bwMode="auto">
                    <a:xfrm>
                      <a:off x="9742651" y="1059753"/>
                      <a:ext cx="541336" cy="249238"/>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Azure SDK</a:t>
                      </a:r>
                    </a:p>
                  </p:txBody>
                </p:sp>
              </p:grpSp>
              <p:grpSp>
                <p:nvGrpSpPr>
                  <p:cNvPr id="346" name="Group 345"/>
                  <p:cNvGrpSpPr/>
                  <p:nvPr/>
                </p:nvGrpSpPr>
                <p:grpSpPr>
                  <a:xfrm>
                    <a:off x="8316496" y="1621631"/>
                    <a:ext cx="1048016" cy="280129"/>
                    <a:chOff x="8316496" y="1621631"/>
                    <a:chExt cx="1048016" cy="280129"/>
                  </a:xfrm>
                </p:grpSpPr>
                <p:sp>
                  <p:nvSpPr>
                    <p:cNvPr id="347" name="TextBox 346"/>
                    <p:cNvSpPr txBox="1"/>
                    <p:nvPr/>
                  </p:nvSpPr>
                  <p:spPr bwMode="auto">
                    <a:xfrm>
                      <a:off x="8704112" y="1650936"/>
                      <a:ext cx="660400" cy="250824"/>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Team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Project</a:t>
                      </a:r>
                    </a:p>
                  </p:txBody>
                </p:sp>
                <p:sp>
                  <p:nvSpPr>
                    <p:cNvPr id="348" name="Freeform 347"/>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279" name="Group 278"/>
              <p:cNvGrpSpPr/>
              <p:nvPr userDrawn="1"/>
            </p:nvGrpSpPr>
            <p:grpSpPr>
              <a:xfrm>
                <a:off x="249566" y="543029"/>
                <a:ext cx="1720893" cy="3795291"/>
                <a:chOff x="249566" y="543029"/>
                <a:chExt cx="1720893" cy="3795291"/>
              </a:xfrm>
            </p:grpSpPr>
            <p:sp>
              <p:nvSpPr>
                <p:cNvPr id="312" name="Rectangle 311"/>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59963" tIns="140609" rIns="175761" bIns="140609"/>
                <a:lstStyle/>
                <a:p>
                  <a:pPr algn="ctr" defTabSz="896016" fontAlgn="base">
                    <a:lnSpc>
                      <a:spcPct val="90000"/>
                    </a:lnSpc>
                    <a:defRPr/>
                  </a:pPr>
                  <a:r>
                    <a:rPr lang="en-US" sz="1373"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13" name="Group 312"/>
                <p:cNvGrpSpPr/>
                <p:nvPr/>
              </p:nvGrpSpPr>
              <p:grpSpPr>
                <a:xfrm>
                  <a:off x="365563" y="1115018"/>
                  <a:ext cx="1458716" cy="3120525"/>
                  <a:chOff x="419554" y="1199688"/>
                  <a:chExt cx="1458716" cy="3120525"/>
                </a:xfrm>
              </p:grpSpPr>
              <p:grpSp>
                <p:nvGrpSpPr>
                  <p:cNvPr id="314" name="Group 313"/>
                  <p:cNvGrpSpPr/>
                  <p:nvPr/>
                </p:nvGrpSpPr>
                <p:grpSpPr>
                  <a:xfrm>
                    <a:off x="442574" y="1656149"/>
                    <a:ext cx="1027708" cy="303213"/>
                    <a:chOff x="368069" y="1313314"/>
                    <a:chExt cx="1027708" cy="303213"/>
                  </a:xfrm>
                </p:grpSpPr>
                <p:sp>
                  <p:nvSpPr>
                    <p:cNvPr id="333" name="TextBox 332"/>
                    <p:cNvSpPr txBox="1"/>
                    <p:nvPr/>
                  </p:nvSpPr>
                  <p:spPr bwMode="auto">
                    <a:xfrm>
                      <a:off x="736963" y="1314902"/>
                      <a:ext cx="658814"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Active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Directory</a:t>
                      </a:r>
                    </a:p>
                  </p:txBody>
                </p:sp>
                <p:pic>
                  <p:nvPicPr>
                    <p:cNvPr id="334" name="Picture 193" descr="Azure Active Directory.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5" name="Group 314"/>
                  <p:cNvGrpSpPr/>
                  <p:nvPr/>
                </p:nvGrpSpPr>
                <p:grpSpPr>
                  <a:xfrm>
                    <a:off x="466215" y="2129907"/>
                    <a:ext cx="1004066" cy="301625"/>
                    <a:chOff x="391710" y="1847920"/>
                    <a:chExt cx="1004066" cy="301625"/>
                  </a:xfrm>
                </p:grpSpPr>
                <p:sp>
                  <p:nvSpPr>
                    <p:cNvPr id="331" name="TextBox 330"/>
                    <p:cNvSpPr txBox="1"/>
                    <p:nvPr/>
                  </p:nvSpPr>
                  <p:spPr bwMode="auto">
                    <a:xfrm>
                      <a:off x="736963" y="1847920"/>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Multi-factor</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Authentication</a:t>
                      </a:r>
                    </a:p>
                  </p:txBody>
                </p:sp>
                <p:pic>
                  <p:nvPicPr>
                    <p:cNvPr id="332" name="Picture 195" descr="Multi-Factor Authentic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315"/>
                  <p:cNvGrpSpPr/>
                  <p:nvPr/>
                </p:nvGrpSpPr>
                <p:grpSpPr>
                  <a:xfrm>
                    <a:off x="442574" y="2602077"/>
                    <a:ext cx="1027706" cy="301625"/>
                    <a:chOff x="368069" y="2341251"/>
                    <a:chExt cx="1027706" cy="301625"/>
                  </a:xfrm>
                </p:grpSpPr>
                <p:sp>
                  <p:nvSpPr>
                    <p:cNvPr id="329" name="TextBox 328"/>
                    <p:cNvSpPr txBox="1"/>
                    <p:nvPr/>
                  </p:nvSpPr>
                  <p:spPr bwMode="auto">
                    <a:xfrm>
                      <a:off x="736963" y="2341251"/>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Automation</a:t>
                      </a:r>
                    </a:p>
                  </p:txBody>
                </p:sp>
                <p:pic>
                  <p:nvPicPr>
                    <p:cNvPr id="330" name="Picture 198" descr="Azure automa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316"/>
                  <p:cNvGrpSpPr/>
                  <p:nvPr/>
                </p:nvGrpSpPr>
                <p:grpSpPr>
                  <a:xfrm>
                    <a:off x="442574" y="1199688"/>
                    <a:ext cx="1027707" cy="285916"/>
                    <a:chOff x="368069" y="762503"/>
                    <a:chExt cx="1027707" cy="285916"/>
                  </a:xfrm>
                </p:grpSpPr>
                <p:sp>
                  <p:nvSpPr>
                    <p:cNvPr id="327" name="TextBox 326"/>
                    <p:cNvSpPr txBox="1"/>
                    <p:nvPr/>
                  </p:nvSpPr>
                  <p:spPr bwMode="auto">
                    <a:xfrm>
                      <a:off x="736963" y="789031"/>
                      <a:ext cx="658813" cy="232860"/>
                    </a:xfrm>
                    <a:prstGeom prst="rect">
                      <a:avLst/>
                    </a:prstGeom>
                    <a:noFill/>
                    <a:ln>
                      <a:noFill/>
                    </a:ln>
                  </p:spPr>
                  <p:txBody>
                    <a:bodyPr wrap="none" lIns="0" tIns="27421" rIns="0" bIns="0" anchor="ctr" anchorCtr="0"/>
                    <a:lstStyle/>
                    <a:p>
                      <a:pPr defTabSz="914046" eaLnBrk="0" fontAlgn="base" hangingPunct="0">
                        <a:lnSpc>
                          <a:spcPct val="90000"/>
                        </a:lnSpc>
                        <a:spcBef>
                          <a:spcPts val="588"/>
                        </a:spcBef>
                        <a:spcAft>
                          <a:spcPct val="0"/>
                        </a:spcAft>
                        <a:defRPr/>
                      </a:pPr>
                      <a:r>
                        <a:rPr lang="en-US" sz="981"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28" name="Picture 200" descr="Azure subscription.png"/>
                    <p:cNvPicPr>
                      <a:picLocks noChangeAspect="1"/>
                    </p:cNvPicPr>
                    <p:nvPr/>
                  </p:nvPicPr>
                  <p:blipFill>
                    <a:blip r:embed="rId44">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8" name="Group 317"/>
                  <p:cNvGrpSpPr/>
                  <p:nvPr/>
                </p:nvGrpSpPr>
                <p:grpSpPr>
                  <a:xfrm>
                    <a:off x="442574" y="3074247"/>
                    <a:ext cx="1027707" cy="301625"/>
                    <a:chOff x="368069" y="2835216"/>
                    <a:chExt cx="1027707" cy="301625"/>
                  </a:xfrm>
                </p:grpSpPr>
                <p:sp>
                  <p:nvSpPr>
                    <p:cNvPr id="325" name="TextBox 324"/>
                    <p:cNvSpPr txBox="1"/>
                    <p:nvPr/>
                  </p:nvSpPr>
                  <p:spPr bwMode="auto">
                    <a:xfrm>
                      <a:off x="736963" y="2835216"/>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Key vault</a:t>
                      </a:r>
                    </a:p>
                  </p:txBody>
                </p:sp>
                <p:pic>
                  <p:nvPicPr>
                    <p:cNvPr id="326"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9" name="Group 318"/>
                  <p:cNvGrpSpPr/>
                  <p:nvPr/>
                </p:nvGrpSpPr>
                <p:grpSpPr>
                  <a:xfrm>
                    <a:off x="419554" y="3546417"/>
                    <a:ext cx="1458716" cy="301625"/>
                    <a:chOff x="345049" y="3328988"/>
                    <a:chExt cx="1458716" cy="301625"/>
                  </a:xfrm>
                </p:grpSpPr>
                <p:sp>
                  <p:nvSpPr>
                    <p:cNvPr id="323" name="TextBox 322"/>
                    <p:cNvSpPr txBox="1"/>
                    <p:nvPr/>
                  </p:nvSpPr>
                  <p:spPr bwMode="auto">
                    <a:xfrm>
                      <a:off x="736963" y="3328988"/>
                      <a:ext cx="106680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Store/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Marketplace</a:t>
                      </a:r>
                    </a:p>
                  </p:txBody>
                </p:sp>
                <p:pic>
                  <p:nvPicPr>
                    <p:cNvPr id="324" name="Picture 230" descr="Azure Marketplace.png"/>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 name="Group 319"/>
                  <p:cNvGrpSpPr/>
                  <p:nvPr/>
                </p:nvGrpSpPr>
                <p:grpSpPr>
                  <a:xfrm>
                    <a:off x="442574" y="4018588"/>
                    <a:ext cx="1029294" cy="301625"/>
                    <a:chOff x="368069" y="3867931"/>
                    <a:chExt cx="1029294" cy="301625"/>
                  </a:xfrm>
                </p:grpSpPr>
                <p:pic>
                  <p:nvPicPr>
                    <p:cNvPr id="321" name="Picture 412"/>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 name="TextBox 321"/>
                    <p:cNvSpPr txBox="1"/>
                    <p:nvPr/>
                  </p:nvSpPr>
                  <p:spPr bwMode="auto">
                    <a:xfrm>
                      <a:off x="736963" y="3867931"/>
                      <a:ext cx="660400"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VM Image Gallery</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and VM Depot</a:t>
                      </a:r>
                    </a:p>
                  </p:txBody>
                </p:sp>
              </p:grpSp>
            </p:grpSp>
          </p:grpSp>
          <p:grpSp>
            <p:nvGrpSpPr>
              <p:cNvPr id="280" name="Group 279"/>
              <p:cNvGrpSpPr/>
              <p:nvPr userDrawn="1"/>
            </p:nvGrpSpPr>
            <p:grpSpPr>
              <a:xfrm>
                <a:off x="10572607" y="543029"/>
                <a:ext cx="1619393" cy="3786173"/>
                <a:chOff x="10572607" y="543029"/>
                <a:chExt cx="1619393" cy="3786173"/>
              </a:xfrm>
            </p:grpSpPr>
            <p:sp>
              <p:nvSpPr>
                <p:cNvPr id="281" name="Rectangle 280"/>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59963" tIns="140609" rIns="175761" bIns="140609"/>
                <a:lstStyle/>
                <a:p>
                  <a:pPr algn="ctr" defTabSz="896016" fontAlgn="base">
                    <a:lnSpc>
                      <a:spcPct val="90000"/>
                    </a:lnSpc>
                    <a:defRPr/>
                  </a:pPr>
                  <a:r>
                    <a:rPr lang="en-US" sz="1373"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6016" fontAlgn="base">
                    <a:lnSpc>
                      <a:spcPct val="90000"/>
                    </a:lnSpc>
                    <a:defRPr/>
                  </a:pPr>
                  <a:r>
                    <a:rPr lang="en-US" sz="1373"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282" name="Group 281"/>
                <p:cNvGrpSpPr/>
                <p:nvPr userDrawn="1"/>
              </p:nvGrpSpPr>
              <p:grpSpPr>
                <a:xfrm>
                  <a:off x="10757536" y="1170330"/>
                  <a:ext cx="1249535" cy="2996155"/>
                  <a:chOff x="10729741" y="1170330"/>
                  <a:chExt cx="1249535" cy="2996155"/>
                </a:xfrm>
              </p:grpSpPr>
              <p:grpSp>
                <p:nvGrpSpPr>
                  <p:cNvPr id="283" name="Group 282"/>
                  <p:cNvGrpSpPr/>
                  <p:nvPr userDrawn="1"/>
                </p:nvGrpSpPr>
                <p:grpSpPr>
                  <a:xfrm>
                    <a:off x="10729741" y="2078817"/>
                    <a:ext cx="1064688" cy="300038"/>
                    <a:chOff x="10729741" y="1826583"/>
                    <a:chExt cx="1064688" cy="300038"/>
                  </a:xfrm>
                </p:grpSpPr>
                <p:sp>
                  <p:nvSpPr>
                    <p:cNvPr id="310" name="TextBox 309"/>
                    <p:cNvSpPr txBox="1"/>
                    <p:nvPr/>
                  </p:nvSpPr>
                  <p:spPr bwMode="auto">
                    <a:xfrm>
                      <a:off x="11135616" y="1826583"/>
                      <a:ext cx="658813" cy="300038"/>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Backup</a:t>
                      </a:r>
                    </a:p>
                  </p:txBody>
                </p:sp>
                <p:pic>
                  <p:nvPicPr>
                    <p:cNvPr id="311" name="Picture 206" descr="Backup Service.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4" name="Group 283"/>
                  <p:cNvGrpSpPr/>
                  <p:nvPr userDrawn="1"/>
                </p:nvGrpSpPr>
                <p:grpSpPr>
                  <a:xfrm>
                    <a:off x="10735019" y="3417554"/>
                    <a:ext cx="1059409" cy="301625"/>
                    <a:chOff x="10735019" y="3369011"/>
                    <a:chExt cx="1059409" cy="301625"/>
                  </a:xfrm>
                </p:grpSpPr>
                <p:sp>
                  <p:nvSpPr>
                    <p:cNvPr id="308" name="TextBox 307"/>
                    <p:cNvSpPr txBox="1"/>
                    <p:nvPr/>
                  </p:nvSpPr>
                  <p:spPr bwMode="auto">
                    <a:xfrm>
                      <a:off x="11135616" y="3369011"/>
                      <a:ext cx="658812"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Site</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Recovery</a:t>
                      </a:r>
                    </a:p>
                  </p:txBody>
                </p:sp>
                <p:pic>
                  <p:nvPicPr>
                    <p:cNvPr id="309" name="Picture 210" descr="Site Recovery.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5" name="Group 284"/>
                  <p:cNvGrpSpPr/>
                  <p:nvPr userDrawn="1"/>
                </p:nvGrpSpPr>
                <p:grpSpPr>
                  <a:xfrm>
                    <a:off x="10734570" y="2971838"/>
                    <a:ext cx="1059859" cy="300037"/>
                    <a:chOff x="10734570" y="2856179"/>
                    <a:chExt cx="1059859" cy="300037"/>
                  </a:xfrm>
                </p:grpSpPr>
                <p:sp>
                  <p:nvSpPr>
                    <p:cNvPr id="306" name="TextBox 305"/>
                    <p:cNvSpPr txBox="1"/>
                    <p:nvPr/>
                  </p:nvSpPr>
                  <p:spPr bwMode="auto">
                    <a:xfrm>
                      <a:off x="11135616" y="2856179"/>
                      <a:ext cx="658813" cy="300037"/>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Import/Export</a:t>
                      </a:r>
                    </a:p>
                  </p:txBody>
                </p:sp>
                <p:pic>
                  <p:nvPicPr>
                    <p:cNvPr id="307" name="Picture 212" descr="Storage (Azure).png"/>
                    <p:cNvPicPr>
                      <a:picLocks noChangeAspect="1"/>
                    </p:cNvPicPr>
                    <p:nvPr/>
                  </p:nvPicPr>
                  <p:blipFill>
                    <a:blip r:embed="rId50">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Group 285"/>
                  <p:cNvGrpSpPr/>
                  <p:nvPr userDrawn="1"/>
                </p:nvGrpSpPr>
                <p:grpSpPr>
                  <a:xfrm>
                    <a:off x="10755293" y="1616047"/>
                    <a:ext cx="1223983" cy="317091"/>
                    <a:chOff x="10755293" y="1282976"/>
                    <a:chExt cx="1223983" cy="317091"/>
                  </a:xfrm>
                </p:grpSpPr>
                <p:sp>
                  <p:nvSpPr>
                    <p:cNvPr id="304" name="TextBox 303"/>
                    <p:cNvSpPr txBox="1"/>
                    <p:nvPr/>
                  </p:nvSpPr>
                  <p:spPr bwMode="auto">
                    <a:xfrm>
                      <a:off x="11135616" y="1291503"/>
                      <a:ext cx="843660" cy="300230"/>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AD Privileged</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Identity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Management</a:t>
                      </a:r>
                    </a:p>
                  </p:txBody>
                </p:sp>
                <p:pic>
                  <p:nvPicPr>
                    <p:cNvPr id="305" name="Picture 271"/>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7" name="Group 286"/>
                  <p:cNvGrpSpPr/>
                  <p:nvPr userDrawn="1"/>
                </p:nvGrpSpPr>
                <p:grpSpPr>
                  <a:xfrm>
                    <a:off x="10737716" y="2524534"/>
                    <a:ext cx="1058300" cy="301625"/>
                    <a:chOff x="10737716" y="2349114"/>
                    <a:chExt cx="1058300" cy="301625"/>
                  </a:xfrm>
                </p:grpSpPr>
                <p:sp>
                  <p:nvSpPr>
                    <p:cNvPr id="302" name="TextBox 301"/>
                    <p:cNvSpPr txBox="1"/>
                    <p:nvPr/>
                  </p:nvSpPr>
                  <p:spPr bwMode="auto">
                    <a:xfrm>
                      <a:off x="11135616" y="2349114"/>
                      <a:ext cx="660400"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Operational</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Insights</a:t>
                      </a:r>
                    </a:p>
                  </p:txBody>
                </p:sp>
                <p:pic>
                  <p:nvPicPr>
                    <p:cNvPr id="303" name="Picture 329" descr="Operational Insights.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8" name="Group 287"/>
                  <p:cNvGrpSpPr/>
                  <p:nvPr userDrawn="1"/>
                </p:nvGrpSpPr>
                <p:grpSpPr>
                  <a:xfrm>
                    <a:off x="10731079" y="1170330"/>
                    <a:ext cx="1063349" cy="300038"/>
                    <a:chOff x="10731079" y="777857"/>
                    <a:chExt cx="1063349" cy="300038"/>
                  </a:xfrm>
                </p:grpSpPr>
                <p:sp>
                  <p:nvSpPr>
                    <p:cNvPr id="292" name="TextBox 291"/>
                    <p:cNvSpPr txBox="1"/>
                    <p:nvPr/>
                  </p:nvSpPr>
                  <p:spPr bwMode="auto">
                    <a:xfrm>
                      <a:off x="11135616" y="777857"/>
                      <a:ext cx="658812" cy="300038"/>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a:gradFill>
                            <a:gsLst>
                              <a:gs pos="76250">
                                <a:srgbClr val="FFFFFF"/>
                              </a:gs>
                              <a:gs pos="31000">
                                <a:srgbClr val="FFFFFF"/>
                              </a:gs>
                            </a:gsLst>
                            <a:lin ang="5400000" scaled="0"/>
                          </a:gradFill>
                          <a:latin typeface="Segoe UI"/>
                        </a:rPr>
                        <a:t>Azure AD </a:t>
                      </a:r>
                      <a:br>
                        <a:rPr lang="en-US" sz="981" kern="0" dirty="0">
                          <a:gradFill>
                            <a:gsLst>
                              <a:gs pos="76250">
                                <a:srgbClr val="FFFFFF"/>
                              </a:gs>
                              <a:gs pos="31000">
                                <a:srgbClr val="FFFFFF"/>
                              </a:gs>
                            </a:gsLst>
                            <a:lin ang="5400000" scaled="0"/>
                          </a:gradFill>
                          <a:latin typeface="Segoe UI"/>
                        </a:rPr>
                      </a:br>
                      <a:r>
                        <a:rPr lang="en-US" sz="981" kern="0" dirty="0">
                          <a:gradFill>
                            <a:gsLst>
                              <a:gs pos="76250">
                                <a:srgbClr val="FFFFFF"/>
                              </a:gs>
                              <a:gs pos="31000">
                                <a:srgbClr val="FFFFFF"/>
                              </a:gs>
                            </a:gsLst>
                            <a:lin ang="5400000" scaled="0"/>
                          </a:gradFill>
                          <a:latin typeface="Segoe UI"/>
                        </a:rPr>
                        <a:t>Connect Health</a:t>
                      </a:r>
                    </a:p>
                  </p:txBody>
                </p:sp>
                <p:grpSp>
                  <p:nvGrpSpPr>
                    <p:cNvPr id="293" name="Group 228"/>
                    <p:cNvGrpSpPr>
                      <a:grpSpLocks/>
                    </p:cNvGrpSpPr>
                    <p:nvPr/>
                  </p:nvGrpSpPr>
                  <p:grpSpPr bwMode="auto">
                    <a:xfrm>
                      <a:off x="10731079" y="777857"/>
                      <a:ext cx="293729" cy="278603"/>
                      <a:chOff x="10757647" y="1125048"/>
                      <a:chExt cx="293741" cy="279390"/>
                    </a:xfrm>
                  </p:grpSpPr>
                  <p:pic>
                    <p:nvPicPr>
                      <p:cNvPr id="294" name="Picture 221" descr="Azure Active Directory.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Heart 294"/>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79285" tIns="143428" rIns="179285" bIns="143428"/>
                      <a:lstStyle/>
                      <a:p>
                        <a:pPr algn="ctr" defTabSz="914198"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296" name="Group 21"/>
                      <p:cNvGrpSpPr>
                        <a:grpSpLocks/>
                      </p:cNvGrpSpPr>
                      <p:nvPr/>
                    </p:nvGrpSpPr>
                    <p:grpSpPr bwMode="auto">
                      <a:xfrm>
                        <a:off x="10911015" y="1312918"/>
                        <a:ext cx="107890" cy="50915"/>
                        <a:chOff x="11033154" y="1382736"/>
                        <a:chExt cx="155481" cy="72283"/>
                      </a:xfrm>
                    </p:grpSpPr>
                    <p:cxnSp>
                      <p:nvCxnSpPr>
                        <p:cNvPr id="297" name="Straight Connector 296"/>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298" name="Straight Connector 297"/>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299" name="Straight Connector 298"/>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0" name="Straight Connector 299"/>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1" name="Straight Connector 300"/>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289" name="Group 288"/>
                  <p:cNvGrpSpPr/>
                  <p:nvPr userDrawn="1"/>
                </p:nvGrpSpPr>
                <p:grpSpPr>
                  <a:xfrm>
                    <a:off x="10734275" y="3864860"/>
                    <a:ext cx="1060154" cy="301625"/>
                    <a:chOff x="10734275" y="3881794"/>
                    <a:chExt cx="1060154" cy="301625"/>
                  </a:xfrm>
                </p:grpSpPr>
                <p:sp>
                  <p:nvSpPr>
                    <p:cNvPr id="290" name="TextBox 289"/>
                    <p:cNvSpPr txBox="1"/>
                    <p:nvPr/>
                  </p:nvSpPr>
                  <p:spPr>
                    <a:xfrm>
                      <a:off x="11135616" y="3881794"/>
                      <a:ext cx="658813" cy="301625"/>
                    </a:xfrm>
                    <a:prstGeom prst="rect">
                      <a:avLst/>
                    </a:prstGeom>
                    <a:noFill/>
                    <a:ln>
                      <a:noFill/>
                    </a:ln>
                  </p:spPr>
                  <p:txBody>
                    <a:bodyPr wrap="none" lIns="0" tIns="2742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4046" eaLnBrk="0" fontAlgn="base" hangingPunct="0">
                        <a:spcBef>
                          <a:spcPts val="588"/>
                        </a:spcBef>
                        <a:spcAft>
                          <a:spcPct val="0"/>
                        </a:spcAft>
                        <a:defRPr/>
                      </a:pPr>
                      <a:r>
                        <a:rPr lang="en-US" sz="981" kern="0" dirty="0" err="1">
                          <a:gradFill>
                            <a:gsLst>
                              <a:gs pos="76250">
                                <a:srgbClr val="FFFFFF"/>
                              </a:gs>
                              <a:gs pos="31000">
                                <a:srgbClr val="FFFFFF"/>
                              </a:gs>
                            </a:gsLst>
                            <a:lin ang="5400000" scaled="0"/>
                          </a:gradFill>
                          <a:latin typeface="Segoe UI"/>
                        </a:rPr>
                        <a:t>StorSimple</a:t>
                      </a:r>
                      <a:endParaRPr lang="en-US" sz="981" kern="0" dirty="0">
                        <a:gradFill>
                          <a:gsLst>
                            <a:gs pos="76250">
                              <a:srgbClr val="FFFFFF"/>
                            </a:gs>
                            <a:gs pos="31000">
                              <a:srgbClr val="FFFFFF"/>
                            </a:gs>
                          </a:gsLst>
                          <a:lin ang="5400000" scaled="0"/>
                        </a:gradFill>
                        <a:latin typeface="Segoe UI"/>
                      </a:endParaRPr>
                    </a:p>
                  </p:txBody>
                </p:sp>
                <p:pic>
                  <p:nvPicPr>
                    <p:cNvPr id="291" name="Picture 208" descr="StorSimple.png"/>
                    <p:cNvPicPr>
                      <a:picLocks noChangeAspect="1"/>
                    </p:cNvPicPr>
                    <p:nvPr/>
                  </p:nvPicPr>
                  <p:blipFill>
                    <a:blip r:embed="rId53">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1" name="Rectangle 260"/>
            <p:cNvSpPr/>
            <p:nvPr/>
          </p:nvSpPr>
          <p:spPr bwMode="auto">
            <a:xfrm>
              <a:off x="0" y="5682116"/>
              <a:ext cx="12436475" cy="1296283"/>
            </a:xfrm>
            <a:prstGeom prst="rect">
              <a:avLst/>
            </a:prstGeom>
            <a:solidFill>
              <a:srgbClr val="002846"/>
            </a:solidFill>
            <a:ln w="6350" cap="flat" cmpd="sng" algn="ctr">
              <a:noFill/>
              <a:prstDash val="solid"/>
              <a:miter lim="800000"/>
              <a:headEnd type="none" w="med" len="med"/>
              <a:tailEnd type="none" w="med" len="med"/>
            </a:ln>
            <a:effectLst/>
          </p:spPr>
          <p:txBody>
            <a:bodyPr lIns="175761" tIns="89642" rIns="175761" bIns="140609"/>
            <a:lstStyle/>
            <a:p>
              <a:pPr algn="ctr" defTabSz="896016" fontAlgn="base">
                <a:lnSpc>
                  <a:spcPct val="90000"/>
                </a:lnSpc>
                <a:defRPr/>
              </a:pPr>
              <a:r>
                <a:rPr lang="en-US" sz="1373"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2" name="Group 261"/>
            <p:cNvGrpSpPr/>
            <p:nvPr/>
          </p:nvGrpSpPr>
          <p:grpSpPr>
            <a:xfrm>
              <a:off x="183263" y="6057554"/>
              <a:ext cx="12103272" cy="841365"/>
              <a:chOff x="388399" y="6410997"/>
              <a:chExt cx="11710971" cy="693589"/>
            </a:xfrm>
          </p:grpSpPr>
          <p:pic>
            <p:nvPicPr>
              <p:cNvPr id="263" name="Picture 2"/>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053"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44"/>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53703"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45"/>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36362"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6"/>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514484"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47"/>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297140"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8"/>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079795"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9"/>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862449"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50"/>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645104"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51"/>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427753"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52"/>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210411"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53"/>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993067"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4"/>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75722"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6"/>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58376"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7"/>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341031"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9"/>
              <p:cNvPicPr>
                <a:picLocks noChangeAspect="1"/>
              </p:cNvPicPr>
              <p:nvPr/>
            </p:nvPicPr>
            <p:blipFill>
              <a:blip r:embed="rId5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399" y="641099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51" name="Rectangle 250"/>
          <p:cNvSpPr/>
          <p:nvPr/>
        </p:nvSpPr>
        <p:spPr bwMode="auto">
          <a:xfrm>
            <a:off x="5757889" y="4665137"/>
            <a:ext cx="6203547" cy="800092"/>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38080599"/>
      </p:ext>
    </p:extLst>
  </p:cSld>
  <p:clrMapOvr>
    <a:masterClrMapping/>
  </p:clrMapOvr>
  <p:transition advTm="13553">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03" name="think-cell Slide" r:id="rId5" imgW="378" imgH="377" progId="TCLayout.ActiveDocument.1">
                  <p:embed/>
                </p:oleObj>
              </mc:Choice>
              <mc:Fallback>
                <p:oleObj name="think-cell Slide" r:id="rId5" imgW="378" imgH="377" progId="TCLayout.ActiveDocument.1">
                  <p:embed/>
                  <p:pic>
                    <p:nvPicPr>
                      <p:cNvPr id="26" name="Object 2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Prescriptive Subscription Governance</a:t>
            </a:r>
            <a:endParaRPr lang="en-IN" dirty="0"/>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796070"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901698"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284249"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844266"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78" name="Freeform 77"/>
          <p:cNvSpPr/>
          <p:nvPr/>
        </p:nvSpPr>
        <p:spPr bwMode="auto">
          <a:xfrm>
            <a:off x="7063441" y="3897760"/>
            <a:ext cx="719133" cy="787603"/>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40" name="Picture 42"/>
          <p:cNvPicPr>
            <a:picLocks noChangeAspect="1"/>
          </p:cNvPicPr>
          <p:nvPr/>
        </p:nvPicPr>
        <p:blipFill>
          <a:blip r:embed="rId7">
            <a:lum bright="70000" contrast="-70000"/>
            <a:extLst/>
          </a:blip>
          <a:stretch>
            <a:fillRect/>
          </a:stretch>
        </p:blipFill>
        <p:spPr bwMode="auto">
          <a:xfrm>
            <a:off x="2629705" y="3855638"/>
            <a:ext cx="1162208" cy="859267"/>
          </a:xfrm>
          <a:prstGeom prst="rect">
            <a:avLst/>
          </a:prstGeom>
        </p:spPr>
      </p:pic>
      <p:pic>
        <p:nvPicPr>
          <p:cNvPr id="29" name="Picture 28">
            <a:extLst>
              <a:ext uri="{FF2B5EF4-FFF2-40B4-BE49-F238E27FC236}">
                <a16:creationId xmlns:a16="http://schemas.microsoft.com/office/drawing/2014/main" id="{CD9A7A42-27FF-4ECF-9765-3D56220371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1715" y="1266146"/>
            <a:ext cx="9144532" cy="4680563"/>
          </a:xfrm>
          <a:prstGeom prst="rect">
            <a:avLst/>
          </a:prstGeom>
        </p:spPr>
      </p:pic>
    </p:spTree>
    <p:extLst>
      <p:ext uri="{BB962C8B-B14F-4D97-AF65-F5344CB8AC3E}">
        <p14:creationId xmlns:p14="http://schemas.microsoft.com/office/powerpoint/2010/main" val="1946330803"/>
      </p:ext>
    </p:extLst>
  </p:cSld>
  <p:clrMapOvr>
    <a:masterClrMapping/>
  </p:clrMapOvr>
  <p:transition advTm="45261">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309956" y="883816"/>
            <a:ext cx="9231329" cy="5663546"/>
          </a:xfrm>
          <a:prstGeom prst="rect">
            <a:avLst/>
          </a:prstGeom>
        </p:spPr>
      </p:pic>
      <p:sp>
        <p:nvSpPr>
          <p:cNvPr id="3" name="Title 1"/>
          <p:cNvSpPr>
            <a:spLocks noGrp="1"/>
          </p:cNvSpPr>
          <p:nvPr>
            <p:ph type="title"/>
          </p:nvPr>
        </p:nvSpPr>
        <p:spPr>
          <a:xfrm>
            <a:off x="1309956" y="125423"/>
            <a:ext cx="9231329" cy="711922"/>
          </a:xfrm>
        </p:spPr>
        <p:txBody>
          <a:bodyPr>
            <a:normAutofit/>
          </a:bodyPr>
          <a:lstStyle/>
          <a:p>
            <a:r>
              <a:rPr lang="en-US" sz="3600" b="1" dirty="0"/>
              <a:t>Plan and design Azure Virtual Networks</a:t>
            </a:r>
            <a:endParaRPr lang="en-US" sz="3600" dirty="0"/>
          </a:p>
        </p:txBody>
      </p:sp>
      <p:sp>
        <p:nvSpPr>
          <p:cNvPr id="2" name="Rectangle 1"/>
          <p:cNvSpPr/>
          <p:nvPr/>
        </p:nvSpPr>
        <p:spPr>
          <a:xfrm>
            <a:off x="46234" y="6488668"/>
            <a:ext cx="10032714" cy="830997"/>
          </a:xfrm>
          <a:prstGeom prst="rect">
            <a:avLst/>
          </a:prstGeom>
        </p:spPr>
        <p:txBody>
          <a:bodyPr wrap="square">
            <a:spAutoFit/>
          </a:bodyPr>
          <a:lstStyle/>
          <a:p>
            <a:r>
              <a:rPr lang="en-US" sz="1200" dirty="0">
                <a:hlinkClick r:id="rId4"/>
              </a:rPr>
              <a:t>https://azure.microsoft.com/en-us/documentation/articles/virtual-network-vnet-plan-design-arm/</a:t>
            </a:r>
            <a:endParaRPr lang="en-US" sz="1200" dirty="0"/>
          </a:p>
          <a:p>
            <a:endParaRPr lang="en-US" dirty="0"/>
          </a:p>
          <a:p>
            <a:endParaRPr lang="en-US" dirty="0"/>
          </a:p>
        </p:txBody>
      </p:sp>
    </p:spTree>
    <p:extLst>
      <p:ext uri="{BB962C8B-B14F-4D97-AF65-F5344CB8AC3E}">
        <p14:creationId xmlns:p14="http://schemas.microsoft.com/office/powerpoint/2010/main" val="2516918672"/>
      </p:ext>
    </p:extLst>
  </p:cSld>
  <p:clrMapOvr>
    <a:masterClrMapping/>
  </p:clrMapOvr>
  <mc:AlternateContent xmlns:mc="http://schemas.openxmlformats.org/markup-compatibility/2006" xmlns:p14="http://schemas.microsoft.com/office/powerpoint/2010/main">
    <mc:Choice Requires="p14">
      <p:transition spd="slow" p14:dur="2000" advTm="148443"/>
    </mc:Choice>
    <mc:Fallback xmlns="">
      <p:transition spd="slow" advTm="1484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36" name="think-cell Slide" r:id="rId8" imgW="378" imgH="377" progId="TCLayout.ActiveDocument.1">
                  <p:embed/>
                </p:oleObj>
              </mc:Choice>
              <mc:Fallback>
                <p:oleObj name="think-cell Slide" r:id="rId8" imgW="378" imgH="377" progId="TCLayout.ActiveDocument.1">
                  <p:embed/>
                  <p:pic>
                    <p:nvPicPr>
                      <p:cNvPr id="26" name="Object 25"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Connecting your Datacenter to Azure</a:t>
            </a:r>
            <a:endParaRPr lang="en-IN" dirty="0"/>
          </a:p>
        </p:txBody>
      </p:sp>
      <p:sp>
        <p:nvSpPr>
          <p:cNvPr id="55" name="Rectangle 54"/>
          <p:cNvSpPr/>
          <p:nvPr>
            <p:custDataLst>
              <p:tags r:id="rId3"/>
            </p:custDataLst>
          </p:nvPr>
        </p:nvSpPr>
        <p:spPr>
          <a:xfrm>
            <a:off x="8167825" y="1295401"/>
            <a:ext cx="3679479" cy="3505200"/>
          </a:xfrm>
          <a:prstGeom prst="rect">
            <a:avLst/>
          </a:prstGeom>
          <a:solidFill>
            <a:schemeClr val="tx2"/>
          </a:solidFill>
          <a:ln w="25400" cap="flat" cmpd="sng" algn="ctr">
            <a:noFill/>
            <a:prstDash val="solid"/>
          </a:ln>
          <a:effectLst/>
        </p:spPr>
        <p:txBody>
          <a:bodyPr lIns="731520" tIns="91440" rIns="9144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Security Best Practices</a:t>
            </a:r>
          </a:p>
        </p:txBody>
      </p:sp>
      <p:sp>
        <p:nvSpPr>
          <p:cNvPr id="56" name="Rectangle 55"/>
          <p:cNvSpPr/>
          <p:nvPr/>
        </p:nvSpPr>
        <p:spPr>
          <a:xfrm>
            <a:off x="8236053"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3</a:t>
            </a:r>
          </a:p>
        </p:txBody>
      </p:sp>
      <p:cxnSp>
        <p:nvCxnSpPr>
          <p:cNvPr id="57" name="Straight Connector 56"/>
          <p:cNvCxnSpPr/>
          <p:nvPr/>
        </p:nvCxnSpPr>
        <p:spPr>
          <a:xfrm>
            <a:off x="8796070"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custDataLst>
              <p:tags r:id="rId4"/>
            </p:custDataLst>
          </p:nvPr>
        </p:nvSpPr>
        <p:spPr>
          <a:xfrm>
            <a:off x="282689"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Azure Enterprise Scaffold</a:t>
            </a:r>
          </a:p>
        </p:txBody>
      </p:sp>
      <p:sp>
        <p:nvSpPr>
          <p:cNvPr id="59" name="Rectangle 58"/>
          <p:cNvSpPr/>
          <p:nvPr/>
        </p:nvSpPr>
        <p:spPr>
          <a:xfrm>
            <a:off x="341681"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1</a:t>
            </a:r>
          </a:p>
        </p:txBody>
      </p:sp>
      <p:cxnSp>
        <p:nvCxnSpPr>
          <p:cNvPr id="60" name="Straight Connector 59"/>
          <p:cNvCxnSpPr/>
          <p:nvPr/>
        </p:nvCxnSpPr>
        <p:spPr>
          <a:xfrm>
            <a:off x="901698"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custDataLst>
              <p:tags r:id="rId5"/>
            </p:custDataLst>
          </p:nvPr>
        </p:nvSpPr>
        <p:spPr>
          <a:xfrm>
            <a:off x="4225257" y="1295401"/>
            <a:ext cx="3679479" cy="3505200"/>
          </a:xfrm>
          <a:prstGeom prst="rect">
            <a:avLst/>
          </a:prstGeom>
          <a:solidFill>
            <a:schemeClr val="tx2"/>
          </a:solidFill>
          <a:ln w="25400" cap="flat" cmpd="sng" algn="ctr">
            <a:noFill/>
            <a:prstDash val="solid"/>
          </a:ln>
          <a:effectLst/>
        </p:spPr>
        <p:txBody>
          <a:bodyPr lIns="731520" tIns="91440" rIns="137160" bIns="91440" rtlCol="0" anchor="t">
            <a:noAutofit/>
          </a:bodyPr>
          <a:lstStyle/>
          <a:p>
            <a:pPr marL="0" marR="0" lvl="0" indent="0" algn="l" defTabSz="90811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Design Azure VNET</a:t>
            </a:r>
          </a:p>
        </p:txBody>
      </p:sp>
      <p:sp>
        <p:nvSpPr>
          <p:cNvPr id="62" name="Rectangle 61"/>
          <p:cNvSpPr/>
          <p:nvPr/>
        </p:nvSpPr>
        <p:spPr>
          <a:xfrm>
            <a:off x="4284249" y="1482902"/>
            <a:ext cx="560017" cy="914132"/>
          </a:xfrm>
          <a:prstGeom prst="rect">
            <a:avLst/>
          </a:prstGeom>
          <a:noFill/>
          <a:ln w="12700" cap="flat" cmpd="sng" algn="ctr">
            <a:noFill/>
            <a:prstDash val="solid"/>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2</a:t>
            </a:r>
          </a:p>
        </p:txBody>
      </p:sp>
      <p:cxnSp>
        <p:nvCxnSpPr>
          <p:cNvPr id="63" name="Straight Connector 62"/>
          <p:cNvCxnSpPr/>
          <p:nvPr/>
        </p:nvCxnSpPr>
        <p:spPr>
          <a:xfrm>
            <a:off x="4844266" y="1482902"/>
            <a:ext cx="0" cy="9141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78" name="Freeform 77"/>
          <p:cNvSpPr/>
          <p:nvPr/>
        </p:nvSpPr>
        <p:spPr bwMode="auto">
          <a:xfrm>
            <a:off x="7063441" y="3897760"/>
            <a:ext cx="719133" cy="787603"/>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40" name="Picture 42"/>
          <p:cNvPicPr>
            <a:picLocks noChangeAspect="1"/>
          </p:cNvPicPr>
          <p:nvPr/>
        </p:nvPicPr>
        <p:blipFill>
          <a:blip r:embed="rId10">
            <a:lum bright="70000" contrast="-70000"/>
            <a:extLst/>
          </a:blip>
          <a:stretch>
            <a:fillRect/>
          </a:stretch>
        </p:blipFill>
        <p:spPr bwMode="auto">
          <a:xfrm>
            <a:off x="2629705" y="3855638"/>
            <a:ext cx="1162208" cy="859267"/>
          </a:xfrm>
          <a:prstGeom prst="rect">
            <a:avLst/>
          </a:prstGeom>
        </p:spPr>
      </p:pic>
      <p:grpSp>
        <p:nvGrpSpPr>
          <p:cNvPr id="51" name="Group 50"/>
          <p:cNvGrpSpPr/>
          <p:nvPr/>
        </p:nvGrpSpPr>
        <p:grpSpPr>
          <a:xfrm>
            <a:off x="10035670" y="3886200"/>
            <a:ext cx="1647009" cy="746978"/>
            <a:chOff x="2476187" y="3825369"/>
            <a:chExt cx="1296312" cy="587924"/>
          </a:xfrm>
        </p:grpSpPr>
        <p:grpSp>
          <p:nvGrpSpPr>
            <p:cNvPr id="52" name="Group 51"/>
            <p:cNvGrpSpPr>
              <a:grpSpLocks noChangeAspect="1"/>
            </p:cNvGrpSpPr>
            <p:nvPr/>
          </p:nvGrpSpPr>
          <p:grpSpPr>
            <a:xfrm>
              <a:off x="2476187" y="3825369"/>
              <a:ext cx="1296312" cy="587924"/>
              <a:chOff x="10410500" y="663269"/>
              <a:chExt cx="1000452" cy="453740"/>
            </a:xfrm>
            <a:solidFill>
              <a:sysClr val="window" lastClr="FFFFFF"/>
            </a:solidFill>
          </p:grpSpPr>
          <p:grpSp>
            <p:nvGrpSpPr>
              <p:cNvPr id="54" name="Group 53"/>
              <p:cNvGrpSpPr/>
              <p:nvPr/>
            </p:nvGrpSpPr>
            <p:grpSpPr>
              <a:xfrm rot="5400000">
                <a:off x="10956932" y="827244"/>
                <a:ext cx="453740" cy="125789"/>
                <a:chOff x="10576225" y="1124579"/>
                <a:chExt cx="607702" cy="168471"/>
              </a:xfrm>
              <a:grpFill/>
            </p:grpSpPr>
            <p:sp>
              <p:nvSpPr>
                <p:cNvPr id="68"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sp>
              <p:nvSpPr>
                <p:cNvPr id="69" name="Oval 46"/>
                <p:cNvSpPr>
                  <a:spLocks noChangeArrowheads="1"/>
                </p:cNvSpPr>
                <p:nvPr/>
              </p:nvSpPr>
              <p:spPr bwMode="auto">
                <a:xfrm rot="16200000">
                  <a:off x="11080094" y="1184977"/>
                  <a:ext cx="47676" cy="47676"/>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64" name="Group 63"/>
              <p:cNvGrpSpPr/>
              <p:nvPr/>
            </p:nvGrpSpPr>
            <p:grpSpPr>
              <a:xfrm rot="5400000">
                <a:off x="11121188" y="827244"/>
                <a:ext cx="453740" cy="125789"/>
                <a:chOff x="10576225" y="901588"/>
                <a:chExt cx="607702" cy="168471"/>
              </a:xfrm>
              <a:grpFill/>
            </p:grpSpPr>
            <p:sp>
              <p:nvSpPr>
                <p:cNvPr id="66"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sp>
              <p:nvSpPr>
                <p:cNvPr id="67" name="Oval 50"/>
                <p:cNvSpPr>
                  <a:spLocks noChangeArrowheads="1"/>
                </p:cNvSpPr>
                <p:nvPr/>
              </p:nvSpPr>
              <p:spPr bwMode="auto">
                <a:xfrm rot="16200000">
                  <a:off x="11080094" y="961987"/>
                  <a:ext cx="47676" cy="47676"/>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grpSp>
          <p:sp>
            <p:nvSpPr>
              <p:cNvPr id="65" name="Freeform 12"/>
              <p:cNvSpPr>
                <a:spLocks/>
              </p:cNvSpPr>
              <p:nvPr/>
            </p:nvSpPr>
            <p:spPr bwMode="auto">
              <a:xfrm>
                <a:off x="10410500" y="710537"/>
                <a:ext cx="757488" cy="406472"/>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grpFill/>
              <a:ln w="25400"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marL="0" marR="0" lvl="0" indent="0" algn="ctr" defTabSz="740312"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122" normalizeH="0" baseline="0" noProof="0" dirty="0">
                  <a:ln>
                    <a:noFill/>
                  </a:ln>
                  <a:solidFill>
                    <a:srgbClr val="FFFFFF"/>
                  </a:solidFill>
                  <a:effectLst/>
                  <a:uLnTx/>
                  <a:uFillTx/>
                  <a:latin typeface="Segoe Light" pitchFamily="34" charset="0"/>
                  <a:ea typeface="+mn-ea"/>
                  <a:cs typeface="+mn-cs"/>
                </a:endParaRPr>
              </a:p>
            </p:txBody>
          </p:sp>
        </p:grpSp>
        <p:sp>
          <p:nvSpPr>
            <p:cNvPr id="53" name="Freeform 7"/>
            <p:cNvSpPr>
              <a:spLocks noChangeAspect="1" noEditPoints="1"/>
            </p:cNvSpPr>
            <p:nvPr/>
          </p:nvSpPr>
          <p:spPr bwMode="black">
            <a:xfrm>
              <a:off x="2874056" y="4047763"/>
              <a:ext cx="310841" cy="311199"/>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27" name="Content Placeholder 2"/>
          <p:cNvSpPr txBox="1">
            <a:spLocks/>
          </p:cNvSpPr>
          <p:nvPr/>
        </p:nvSpPr>
        <p:spPr>
          <a:xfrm>
            <a:off x="282689" y="5112024"/>
            <a:ext cx="3245702" cy="1581980"/>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t> </a:t>
            </a:r>
            <a:r>
              <a:rPr lang="en-US" sz="1200" dirty="0">
                <a:hlinkClick r:id="rId11"/>
              </a:rPr>
              <a:t>Azure Enterprise Scaffold</a:t>
            </a:r>
            <a:endParaRPr lang="en-US" sz="1200" dirty="0"/>
          </a:p>
          <a:p>
            <a:pPr>
              <a:buFont typeface="Wingdings" pitchFamily="2" charset="2"/>
              <a:buChar char="q"/>
            </a:pPr>
            <a:r>
              <a:rPr lang="en-US" sz="1200" dirty="0"/>
              <a:t> </a:t>
            </a:r>
            <a:r>
              <a:rPr lang="en-US" sz="1200" dirty="0">
                <a:hlinkClick r:id="rId12"/>
              </a:rPr>
              <a:t>Azure Resource Groups Guidelines</a:t>
            </a:r>
            <a:endParaRPr lang="en-US" sz="1200" dirty="0"/>
          </a:p>
          <a:p>
            <a:pPr>
              <a:buFont typeface="Wingdings" pitchFamily="2" charset="2"/>
              <a:buChar char="q"/>
            </a:pPr>
            <a:r>
              <a:rPr lang="en-US" sz="1200" dirty="0"/>
              <a:t> </a:t>
            </a:r>
            <a:r>
              <a:rPr lang="en-US" sz="1200" dirty="0">
                <a:hlinkClick r:id="rId13"/>
              </a:rPr>
              <a:t>Azure Storage Group Guidelines</a:t>
            </a:r>
            <a:endParaRPr lang="en-US" sz="1200" dirty="0"/>
          </a:p>
          <a:p>
            <a:pPr>
              <a:buFont typeface="Wingdings" pitchFamily="2" charset="2"/>
              <a:buChar char="q"/>
            </a:pPr>
            <a:r>
              <a:rPr lang="en-US" sz="1200" dirty="0"/>
              <a:t> </a:t>
            </a:r>
            <a:r>
              <a:rPr lang="en-US" sz="1200" dirty="0">
                <a:hlinkClick r:id="rId14"/>
              </a:rPr>
              <a:t>Manage Resources and Control Access</a:t>
            </a:r>
            <a:endParaRPr lang="en-US" sz="1200" dirty="0"/>
          </a:p>
        </p:txBody>
      </p:sp>
      <p:sp>
        <p:nvSpPr>
          <p:cNvPr id="31" name="Content Placeholder 2"/>
          <p:cNvSpPr txBox="1">
            <a:spLocks/>
          </p:cNvSpPr>
          <p:nvPr/>
        </p:nvSpPr>
        <p:spPr>
          <a:xfrm>
            <a:off x="8167825" y="5050050"/>
            <a:ext cx="2717514" cy="1428538"/>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hlinkClick r:id="rId15"/>
              </a:rPr>
              <a:t> Network security groups</a:t>
            </a:r>
            <a:endParaRPr lang="en-US" sz="1200" dirty="0"/>
          </a:p>
          <a:p>
            <a:pPr>
              <a:buFont typeface="Wingdings" pitchFamily="2" charset="2"/>
              <a:buChar char="q"/>
            </a:pPr>
            <a:r>
              <a:rPr lang="en-US" sz="1200" dirty="0">
                <a:hlinkClick r:id="rId16"/>
              </a:rPr>
              <a:t> Security Best Practices</a:t>
            </a:r>
            <a:endParaRPr lang="en-US" sz="1200" dirty="0"/>
          </a:p>
          <a:p>
            <a:pPr>
              <a:buFont typeface="Wingdings" pitchFamily="2" charset="2"/>
              <a:buChar char="q"/>
            </a:pPr>
            <a:r>
              <a:rPr lang="en-US" sz="1200" dirty="0"/>
              <a:t> </a:t>
            </a:r>
            <a:r>
              <a:rPr lang="en-US" sz="1200" dirty="0">
                <a:hlinkClick r:id="rId17"/>
              </a:rPr>
              <a:t>Network Security</a:t>
            </a:r>
            <a:endParaRPr lang="en-US" sz="1200" dirty="0"/>
          </a:p>
        </p:txBody>
      </p:sp>
      <p:sp>
        <p:nvSpPr>
          <p:cNvPr id="32" name="Content Placeholder 2"/>
          <p:cNvSpPr txBox="1">
            <a:spLocks/>
          </p:cNvSpPr>
          <p:nvPr/>
        </p:nvSpPr>
        <p:spPr>
          <a:xfrm>
            <a:off x="4284249" y="5182344"/>
            <a:ext cx="2717514" cy="1195147"/>
          </a:xfrm>
          <a:prstGeom prst="rect">
            <a:avLst/>
          </a:prstGeom>
        </p:spPr>
        <p:txBody>
          <a:bodyPr anchor="ct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buFont typeface="Wingdings" pitchFamily="2" charset="2"/>
              <a:buChar char="q"/>
            </a:pPr>
            <a:r>
              <a:rPr lang="en-US" sz="1200" dirty="0">
                <a:hlinkClick r:id="rId18"/>
              </a:rPr>
              <a:t> Design Azure VNET</a:t>
            </a:r>
            <a:endParaRPr lang="en-US" sz="1200" dirty="0"/>
          </a:p>
          <a:p>
            <a:pPr>
              <a:buFont typeface="Wingdings" pitchFamily="2" charset="2"/>
              <a:buChar char="q"/>
            </a:pPr>
            <a:r>
              <a:rPr lang="en-US" sz="1200" dirty="0">
                <a:hlinkClick r:id="rId19"/>
              </a:rPr>
              <a:t> Azure Site-2-Site VPN</a:t>
            </a:r>
            <a:endParaRPr lang="en-US" sz="1200" dirty="0"/>
          </a:p>
          <a:p>
            <a:pPr>
              <a:buFont typeface="Wingdings" pitchFamily="2" charset="2"/>
              <a:buChar char="q"/>
            </a:pPr>
            <a:r>
              <a:rPr lang="en-US" sz="1200" dirty="0"/>
              <a:t> </a:t>
            </a:r>
            <a:r>
              <a:rPr lang="en-US" sz="1200" dirty="0">
                <a:hlinkClick r:id="rId20"/>
              </a:rPr>
              <a:t>Azure VNET Peering</a:t>
            </a:r>
            <a:endParaRPr lang="en-US" sz="1200" dirty="0"/>
          </a:p>
        </p:txBody>
      </p:sp>
    </p:spTree>
    <p:extLst>
      <p:ext uri="{BB962C8B-B14F-4D97-AF65-F5344CB8AC3E}">
        <p14:creationId xmlns:p14="http://schemas.microsoft.com/office/powerpoint/2010/main" val="2342294021"/>
      </p:ext>
    </p:extLst>
  </p:cSld>
  <p:clrMapOvr>
    <a:masterClrMapping/>
  </p:clrMapOvr>
  <p:transition advTm="45261">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Extending Identity to Azure</a:t>
            </a:r>
          </a:p>
        </p:txBody>
      </p:sp>
      <p:sp>
        <p:nvSpPr>
          <p:cNvPr id="2" name="Text Placeholder 1"/>
          <p:cNvSpPr>
            <a:spLocks noGrp="1"/>
          </p:cNvSpPr>
          <p:nvPr>
            <p:ph type="body" sz="quarter" idx="10"/>
          </p:nvPr>
        </p:nvSpPr>
        <p:spPr/>
        <p:txBody>
          <a:bodyPr/>
          <a:lstStyle/>
          <a:p>
            <a:r>
              <a:rPr lang="en-US" i="1" dirty="0"/>
              <a:t>Driving consistency</a:t>
            </a:r>
          </a:p>
        </p:txBody>
      </p:sp>
      <p:pic>
        <p:nvPicPr>
          <p:cNvPr id="5" name="Picture 7"/>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468855" y="1923712"/>
            <a:ext cx="3490275" cy="2325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b="-152"/>
          <a:stretch/>
        </p:blipFill>
        <p:spPr bwMode="auto">
          <a:xfrm>
            <a:off x="8475980" y="4461693"/>
            <a:ext cx="3483150" cy="2324168"/>
          </a:xfrm>
          <a:prstGeom prst="rect">
            <a:avLst/>
          </a:prstGeom>
          <a:noFill/>
          <a:extLst>
            <a:ext uri="{909E8E84-426E-40DD-AFC4-6F175D3DCCD1}">
              <a14:hiddenFill xmlns:a14="http://schemas.microsoft.com/office/drawing/2010/main">
                <a:solidFill>
                  <a:srgbClr val="FFFFFF"/>
                </a:solidFill>
              </a14:hiddenFill>
            </a:ext>
          </a:extLst>
        </p:spPr>
      </p:pic>
      <p:pic>
        <p:nvPicPr>
          <p:cNvPr id="7" name="Business Agility pic"/>
          <p:cNvPicPr>
            <a:picLocks noChangeAspect="1"/>
          </p:cNvPicPr>
          <p:nvPr/>
        </p:nvPicPr>
        <p:blipFill rotWithShape="1">
          <a:blip r:embed="rId5">
            <a:extLst>
              <a:ext uri="{28A0092B-C50C-407E-A947-70E740481C1C}">
                <a14:useLocalDpi xmlns:a14="http://schemas.microsoft.com/office/drawing/2010/main" val="0"/>
              </a:ext>
            </a:extLst>
          </a:blip>
          <a:srcRect b="-139"/>
          <a:stretch/>
        </p:blipFill>
        <p:spPr>
          <a:xfrm>
            <a:off x="10272096" y="126520"/>
            <a:ext cx="1578736" cy="1584606"/>
          </a:xfrm>
          <a:prstGeom prst="rect">
            <a:avLst/>
          </a:prstGeom>
          <a:noFill/>
          <a:ln>
            <a:noFill/>
          </a:ln>
        </p:spPr>
      </p:pic>
    </p:spTree>
    <p:extLst>
      <p:ext uri="{BB962C8B-B14F-4D97-AF65-F5344CB8AC3E}">
        <p14:creationId xmlns:p14="http://schemas.microsoft.com/office/powerpoint/2010/main" val="2208734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3HuJ9aGp0eKlNQhVarz5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Nl2qzRu0kWUgQ1PvJ9Jo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sMiwAqcU0KwYu97qUEj7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PbXQ8vvqEqk7DvYxgaG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MuGUFg2NEWFV0d0uAoxZ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kGmkoeg8km6sdkwNan2s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hrl7dyKJUy.5RAwoOiSu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IMING" val="|37.824|65.53|21.286|24.494"/>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Bv7YFI8Z.EW8YPtpcgZL9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9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3A1D309E-A9B1-413E-90B6-BA773E86C9AE}" vid="{3930461E-BBF4-4A1F-A2F3-6BA9EAC3A40C}"/>
    </a:ext>
  </a:extLst>
</a:theme>
</file>

<file path=ppt/theme/theme3.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9.xml><?xml version="1.0" encoding="utf-8"?>
<a:theme xmlns:a="http://schemas.openxmlformats.org/drawingml/2006/main" name="1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potx" id="{1384387D-FF17-48A9-8444-0D737CEBA0E0}" vid="{B574FD3C-6948-44EB-BD4A-5770529D15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44E33C5DE064FA54D02872791A564" ma:contentTypeVersion="5" ma:contentTypeDescription="Create a new document." ma:contentTypeScope="" ma:versionID="345011bcffcd9ec24dedaff94829aca7">
  <xsd:schema xmlns:xsd="http://www.w3.org/2001/XMLSchema" xmlns:xs="http://www.w3.org/2001/XMLSchema" xmlns:p="http://schemas.microsoft.com/office/2006/metadata/properties" xmlns:ns2="7cd6dd49-7a00-475e-9c20-158a7e0b0153" xmlns:ns3="e005e8a3-d8df-4e24-87c2-d0b7afb17308" targetNamespace="http://schemas.microsoft.com/office/2006/metadata/properties" ma:root="true" ma:fieldsID="e9c892dc1784e91a4e91600654d71449" ns2:_="" ns3:_="">
    <xsd:import namespace="7cd6dd49-7a00-475e-9c20-158a7e0b0153"/>
    <xsd:import namespace="e005e8a3-d8df-4e24-87c2-d0b7afb17308"/>
    <xsd:element name="properties">
      <xsd:complexType>
        <xsd:sequence>
          <xsd:element name="documentManagement">
            <xsd:complexType>
              <xsd:all>
                <xsd:element ref="ns2:SharedWithDetails" minOccurs="0"/>
                <xsd:element ref="ns2:SharedWithUsers" minOccurs="0"/>
                <xsd:element ref="ns3:fugg"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d6dd49-7a00-475e-9c20-158a7e0b0153"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005e8a3-d8df-4e24-87c2-d0b7afb17308" elementFormDefault="qualified">
    <xsd:import namespace="http://schemas.microsoft.com/office/2006/documentManagement/types"/>
    <xsd:import namespace="http://schemas.microsoft.com/office/infopath/2007/PartnerControls"/>
    <xsd:element name="fugg" ma:index="10" nillable="true" ma:displayName="Text" ma:internalName="fugg">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ugg xmlns="e005e8a3-d8df-4e24-87c2-d0b7afb1730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792872-8C9E-47F8-AF8E-3AB84CC1AF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d6dd49-7a00-475e-9c20-158a7e0b0153"/>
    <ds:schemaRef ds:uri="e005e8a3-d8df-4e24-87c2-d0b7afb173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AA93AA-D2FB-4F97-B480-3F4186FDD907}">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e005e8a3-d8df-4e24-87c2-d0b7afb17308"/>
    <ds:schemaRef ds:uri="7cd6dd49-7a00-475e-9c20-158a7e0b0153"/>
    <ds:schemaRef ds:uri="http://www.w3.org/XML/1998/namespace"/>
  </ds:schemaRefs>
</ds:datastoreItem>
</file>

<file path=customXml/itemProps3.xml><?xml version="1.0" encoding="utf-8"?>
<ds:datastoreItem xmlns:ds="http://schemas.openxmlformats.org/officeDocument/2006/customXml" ds:itemID="{116D5EBE-BDAA-424F-9A0B-11A646111B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912</TotalTime>
  <Words>1934</Words>
  <Application>Microsoft Office PowerPoint</Application>
  <PresentationFormat>Widescreen</PresentationFormat>
  <Paragraphs>438</Paragraphs>
  <Slides>22</Slides>
  <Notes>22</Notes>
  <HiddenSlides>0</HiddenSlides>
  <MMClips>0</MMClips>
  <ScaleCrop>false</ScaleCrop>
  <HeadingPairs>
    <vt:vector size="8" baseType="variant">
      <vt:variant>
        <vt:lpstr>Fonts Used</vt:lpstr>
      </vt:variant>
      <vt:variant>
        <vt:i4>14</vt:i4>
      </vt:variant>
      <vt:variant>
        <vt:lpstr>Theme</vt:lpstr>
      </vt:variant>
      <vt:variant>
        <vt:i4>10</vt:i4>
      </vt:variant>
      <vt:variant>
        <vt:lpstr>Embedded OLE Servers</vt:lpstr>
      </vt:variant>
      <vt:variant>
        <vt:i4>1</vt:i4>
      </vt:variant>
      <vt:variant>
        <vt:lpstr>Slide Titles</vt:lpstr>
      </vt:variant>
      <vt:variant>
        <vt:i4>22</vt:i4>
      </vt:variant>
    </vt:vector>
  </HeadingPairs>
  <TitlesOfParts>
    <vt:vector size="47" baseType="lpstr">
      <vt:lpstr>Arial</vt:lpstr>
      <vt:lpstr>Arial Unicode MS</vt:lpstr>
      <vt:lpstr>Calibri</vt:lpstr>
      <vt:lpstr>Calibri Light</vt:lpstr>
      <vt:lpstr>Consolas</vt:lpstr>
      <vt:lpstr>Courier New</vt:lpstr>
      <vt:lpstr>Segoe</vt:lpstr>
      <vt:lpstr>Segoe Light</vt:lpstr>
      <vt:lpstr>Segoe Semibold</vt:lpstr>
      <vt:lpstr>Segoe UI</vt:lpstr>
      <vt:lpstr>Segoe UI Light</vt:lpstr>
      <vt:lpstr>Segoe UI Semibold</vt:lpstr>
      <vt:lpstr>Segoe UI Semilight</vt:lpstr>
      <vt:lpstr>Wingdings</vt:lpstr>
      <vt:lpstr>Office Theme</vt:lpstr>
      <vt:lpstr>29_FY15 Enterprise identity theme</vt:lpstr>
      <vt:lpstr>FY15 Enterprise identity theme</vt:lpstr>
      <vt:lpstr>1_BUILD CHARCOAL BACKGROUND</vt:lpstr>
      <vt:lpstr>Azure Basic</vt:lpstr>
      <vt:lpstr>Server and Cloud 2013</vt:lpstr>
      <vt:lpstr>1_Server and Cloud 2013</vt:lpstr>
      <vt:lpstr>MGXFY15 GS Template - white layout</vt:lpstr>
      <vt:lpstr>1_5-30550_MGX_FY15_Breakout_LIGHT_Template</vt:lpstr>
      <vt:lpstr>2_Server and Cloud 2013</vt:lpstr>
      <vt:lpstr>think-cell Slide</vt:lpstr>
      <vt:lpstr>PowerPoint Presentation</vt:lpstr>
      <vt:lpstr>Why Extend your Datacenter with Azure today?</vt:lpstr>
      <vt:lpstr>PowerPoint Presentation</vt:lpstr>
      <vt:lpstr>Connecting your Datacenter to Azure</vt:lpstr>
      <vt:lpstr>PowerPoint Presentation</vt:lpstr>
      <vt:lpstr>Prescriptive Subscription Governance</vt:lpstr>
      <vt:lpstr>Plan and design Azure Virtual Networks</vt:lpstr>
      <vt:lpstr>Connecting your Datacenter to Azure</vt:lpstr>
      <vt:lpstr>Extending Identity to Azure</vt:lpstr>
      <vt:lpstr>Hybrid Cloud Scenarios</vt:lpstr>
      <vt:lpstr>Extending your Identity to Azure</vt:lpstr>
      <vt:lpstr>Protecting your Datacenter with Azure</vt:lpstr>
      <vt:lpstr>Hybrid Cloud Scenarios</vt:lpstr>
      <vt:lpstr>Protecting your Datacenter with Azure</vt:lpstr>
      <vt:lpstr>Replication &amp; Migration of workloads</vt:lpstr>
      <vt:lpstr>Managing your Datacenter with OMS</vt:lpstr>
      <vt:lpstr>Managing your Datacenter with OMS</vt:lpstr>
      <vt:lpstr>IT solutions are not silos—your business continuity  solutions shouldn’t be</vt:lpstr>
      <vt:lpstr>DevOps Continuous Deployment</vt:lpstr>
      <vt:lpstr>PowerPoint Presentation</vt:lpstr>
      <vt:lpstr>Azure is my next Datacenter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Vandy Rodrigues</dc:creator>
  <cp:lastModifiedBy>Vandy Rodrigues</cp:lastModifiedBy>
  <cp:revision>46</cp:revision>
  <dcterms:created xsi:type="dcterms:W3CDTF">2016-11-03T16:56:45Z</dcterms:created>
  <dcterms:modified xsi:type="dcterms:W3CDTF">2018-01-16T18:06:28Z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0x01010062844E33C5DE064FA54D02872791A564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vandyr@microsoft.com</vt:lpwstr>
  </property>
  <property fmtid="{D5CDD505-2E9C-101B-9397-08002B2CF9AE}" pid="6" name="MSIP_Label_f42aa342-8706-4288-bd11-ebb85995028c_SetDate">
    <vt:lpwstr>2018-01-16T17:34:31.4917043Z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